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theme/themeOverride20.xml" ContentType="application/vnd.openxmlformats-officedocument.themeOverr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Override10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heme/themeOverride22.xml" ContentType="application/vnd.openxmlformats-officedocument.themeOverr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4"/>
  </p:notesMasterIdLst>
  <p:sldIdLst>
    <p:sldId id="257" r:id="rId5"/>
    <p:sldId id="269" r:id="rId6"/>
    <p:sldId id="341" r:id="rId7"/>
    <p:sldId id="301" r:id="rId8"/>
    <p:sldId id="332" r:id="rId9"/>
    <p:sldId id="342" r:id="rId10"/>
    <p:sldId id="336" r:id="rId11"/>
    <p:sldId id="258" r:id="rId12"/>
    <p:sldId id="340" r:id="rId13"/>
    <p:sldId id="303" r:id="rId14"/>
    <p:sldId id="343" r:id="rId15"/>
    <p:sldId id="348" r:id="rId16"/>
    <p:sldId id="349" r:id="rId17"/>
    <p:sldId id="395" r:id="rId18"/>
    <p:sldId id="350" r:id="rId19"/>
    <p:sldId id="351" r:id="rId20"/>
    <p:sldId id="396" r:id="rId21"/>
    <p:sldId id="352" r:id="rId22"/>
    <p:sldId id="372" r:id="rId23"/>
    <p:sldId id="353" r:id="rId24"/>
    <p:sldId id="374" r:id="rId25"/>
    <p:sldId id="354" r:id="rId26"/>
    <p:sldId id="373" r:id="rId27"/>
    <p:sldId id="355" r:id="rId28"/>
    <p:sldId id="375" r:id="rId29"/>
    <p:sldId id="356" r:id="rId30"/>
    <p:sldId id="376" r:id="rId31"/>
    <p:sldId id="357" r:id="rId32"/>
    <p:sldId id="377" r:id="rId33"/>
    <p:sldId id="378" r:id="rId34"/>
    <p:sldId id="388" r:id="rId35"/>
    <p:sldId id="379" r:id="rId36"/>
    <p:sldId id="390" r:id="rId37"/>
    <p:sldId id="380" r:id="rId38"/>
    <p:sldId id="420" r:id="rId39"/>
    <p:sldId id="387" r:id="rId40"/>
    <p:sldId id="381" r:id="rId41"/>
    <p:sldId id="382" r:id="rId42"/>
    <p:sldId id="389" r:id="rId43"/>
    <p:sldId id="383" r:id="rId44"/>
    <p:sldId id="394" r:id="rId45"/>
    <p:sldId id="384" r:id="rId46"/>
    <p:sldId id="393" r:id="rId47"/>
    <p:sldId id="358" r:id="rId48"/>
    <p:sldId id="419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59" r:id="rId57"/>
    <p:sldId id="404" r:id="rId58"/>
    <p:sldId id="398" r:id="rId59"/>
    <p:sldId id="402" r:id="rId60"/>
    <p:sldId id="401" r:id="rId61"/>
    <p:sldId id="403" r:id="rId62"/>
    <p:sldId id="409" r:id="rId63"/>
    <p:sldId id="405" r:id="rId64"/>
    <p:sldId id="397" r:id="rId65"/>
    <p:sldId id="411" r:id="rId66"/>
    <p:sldId id="415" r:id="rId67"/>
    <p:sldId id="345" r:id="rId68"/>
    <p:sldId id="344" r:id="rId69"/>
    <p:sldId id="346" r:id="rId70"/>
    <p:sldId id="423" r:id="rId71"/>
    <p:sldId id="422" r:id="rId72"/>
    <p:sldId id="399" r:id="rId73"/>
    <p:sldId id="347" r:id="rId74"/>
    <p:sldId id="400" r:id="rId75"/>
    <p:sldId id="413" r:id="rId76"/>
    <p:sldId id="416" r:id="rId77"/>
    <p:sldId id="417" r:id="rId78"/>
    <p:sldId id="421" r:id="rId79"/>
    <p:sldId id="410" r:id="rId80"/>
    <p:sldId id="414" r:id="rId81"/>
    <p:sldId id="424" r:id="rId82"/>
    <p:sldId id="298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9966"/>
    <a:srgbClr val="CC0066"/>
    <a:srgbClr val="FF4F4F"/>
    <a:srgbClr val="EDEBF8"/>
    <a:srgbClr val="CC00FF"/>
    <a:srgbClr val="006666"/>
    <a:srgbClr val="0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176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notesMaster" Target="notesMasters/notesMaster1.xml"/><Relationship Id="rId89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A7F08-30E8-4ED7-ACBA-B4E7A8A5999D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7EC4C-686F-4CEE-88F4-0409FD39BBA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78981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00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35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95972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768279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53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3F20C-2068-445A-97B2-C2410611047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7653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683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215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57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692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30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366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769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824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717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469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031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01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562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742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653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70502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56528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9761866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0186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431660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857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534716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23261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682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5355062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765991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46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 for Naas -What is our value system as a county town? / Most cities trying to balance Liveability and Livelihood / What is our identity and how can we develop?/ What might the shape of success look like if its driven by values (vision)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9911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5877441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3F20C-2068-445A-97B2-C2410611047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5624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5389548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699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3704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5503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F1436-864C-4800-A408-52A71DD08A1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2120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7348145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2818245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271359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cities and towns tend to perform well across multiple sectors (and therefore balance Livelihood and Liveability): Economic; Housing; Environmental; Cultural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4159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2646725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250%</a:t>
            </a:r>
            <a:r>
              <a:rPr lang="en-IE" baseline="0" dirty="0"/>
              <a:t> increase</a:t>
            </a:r>
          </a:p>
          <a:p>
            <a:r>
              <a:rPr lang="en-IE" baseline="0" dirty="0"/>
              <a:t>30% in 6 years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F1436-864C-4800-A408-52A71DD08A1B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5990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5517223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39532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7766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55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6304268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1710152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57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9768057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58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5091243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3F20C-2068-445A-97B2-C2410611047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24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2494388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6317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4995764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7304810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1408261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059445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7062662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6012833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1418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8389581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69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5809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3445276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1099516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612489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9702292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8620495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7019459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809232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1537135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77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8105689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3F20C-2068-445A-97B2-C2410611047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42368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3F20C-2068-445A-97B2-C241061104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547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C8C97-679F-4EC1-A42C-26E559C6F2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858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EC4C-686F-4CEE-88F4-0409FD39BBAB}" type="slidenum">
              <a:rPr lang="en-IE" smtClean="0"/>
              <a:pPr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423227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50D679-9515-4DBE-88D6-E45C27488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FE132A-4C34-4F82-8C97-E283D714B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B7BEAA-919D-41F9-B7AF-CFC82B44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EE5E7A-6BBA-437C-ADA1-53AEE35B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09C6F-8FDE-443A-83A8-5B4AF181E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30646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31C2B-75B7-4BE3-B8E1-6611A382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7707A0-B7BD-4970-99CB-CDE50E1F8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FC5140-9FC7-4E12-9945-DB6A95D3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A8A10E-E48C-4DA1-AEFA-7771E9BDC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08A906-DBDE-4A7C-99C9-AAD10CF8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20925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7D4A33B-E61F-4F30-9B0C-33B93AB70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0C84FE-2C7B-44E7-8D42-A8775EF7A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F839EA-6C3B-49FC-99CC-F530F2B9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E54C90-BE45-48F6-AF34-AA088C04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1999FA-AB88-4D11-8EA5-979271E2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78997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882638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441485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422706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4012602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199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67681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144827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69184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0D54A-3E81-4930-898A-7282F157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3D5AF7-5E97-4E56-83F8-CC2F079F4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18CA5-DE26-48A0-B57B-A38C2B16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2ED825-E8A4-49E6-8474-3B8AEB0B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C47353-1B2E-41CF-B4DE-F77CD861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034755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9208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843342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252074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477127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1247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19930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764011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853642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285522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42623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1EC83-9D93-4ACB-B9CF-4C61C09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44AE73-A371-4265-ACAE-862961507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635AC1-08AB-4BB5-A954-6F9D7556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317114-8307-4F78-BA42-F62F1456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B3E3F0-D6F9-4A95-B725-41B1C8AE0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963482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468543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415783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732175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547592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1616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5086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7281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6452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0986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245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2C9136-7DCC-4BA0-A9F9-F5B22F3D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156225-BD3E-4BCF-A564-42D945BF1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E0245C-A31F-4878-9F47-69D19BEB0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C6B4B5-33A6-4168-897D-C8182809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9458D4-B70E-49CE-BA6A-C012D4F3B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7886B9-076E-4AF2-9BFC-82E509258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927534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1307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3132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7849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6203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7545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41845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72753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1960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7796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48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4220D-96FB-4003-97F1-E9E3E5BE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CF939B-62CA-46F7-986E-9E29698EB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5F0A5C-6ECE-47E8-AE61-E3A5C6765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B67BFA-4725-4F6F-A7B0-8D5CDFC56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4CEB553-E849-4708-BED4-35AB1D506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69CF29-D1A6-4589-AB3E-ECA5EAF6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E4478F9-7840-4265-9E8E-20B7F3257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927D63-E199-479F-B64A-214E1360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2253719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pPr/>
              <a:t>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707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119D4-87A3-43E6-AAAA-48A9B143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CAC7784-84E7-4045-9886-4CE3EB0E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229665-5ADD-41E1-8387-853DF05F2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A2FEAA-899C-4AEA-9A77-A72743FF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57424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1C385D-A4DB-4BB0-A581-05EDA24A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BA8FF5-645E-4733-8CEF-AD8C6F0D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38171B-8A1E-4BED-AF7B-9F71FE6D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86056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EA3392-8167-4FFD-BEC4-3DF4D14F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5D59F1-3821-49E1-B2C6-AF11EB727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62B5F6-ECCE-4556-B39B-F32B803D8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EC4024-44DE-4806-89B6-3CD4F41C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AB05AB-1457-4D0C-8B6F-82572215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1DDD8F-FD1A-4B6F-99D2-2720AC19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82229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2CF68D-AD92-4A4C-947A-7331ECD4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4BA2FF-FA20-48DA-8480-721414F2A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F05EF2-FEE7-4560-9524-2D6BBB5B7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9A4864-3AF5-4356-804D-A05D632F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072B0F-D0B7-4AB8-B4E2-A7FC777A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7C5CF1-33FF-4109-9A8D-CCEE1A11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65006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9813CFB-5AD4-4DEF-96DF-D638F48F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B2975B-FF72-4DCE-BD92-3B5C2D820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F759E4-3285-4750-8EAA-D9237428A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B854E-EE31-4DAC-946B-C876F9C1A6DC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D17069-618F-4434-9E63-BE298AD92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6F568B-8C85-4B50-900E-8EC79086C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65C80-26EE-404E-A37D-5BFDEE2121E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99890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FAD87-246C-4EEA-A358-23D53CBCB95A}" type="datetimeFigureOut">
              <a:rPr lang="en-IE" smtClean="0"/>
              <a:pPr/>
              <a:t>25/01/2018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3FB0-EF58-4FE9-9D8C-5014658EB880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71178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DDAD5-44B2-4DD3-B760-677CE6CE15AC}" type="datetimeFigureOut">
              <a:rPr lang="en-US" smtClean="0"/>
              <a:pPr/>
              <a:t>1/25/2018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87E3E-8E3E-4A4E-B991-361F9F6C710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61375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D4329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pPr/>
              <a:t>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D4329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D4329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7978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solidFill>
            <a:srgbClr val="4D4329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4D4329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4D4329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4D4329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4D4329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4D4329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5.xml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9.xml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3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76.jpe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7329" y="0"/>
            <a:ext cx="12192001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517915" y="608299"/>
            <a:ext cx="9061511" cy="51767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14000" b="1" dirty="0">
                <a:solidFill>
                  <a:schemeClr val="bg1"/>
                </a:solidFill>
              </a:rPr>
              <a:t>Naas Local Area Plan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E" sz="14000" b="1" dirty="0">
                <a:solidFill>
                  <a:schemeClr val="bg1"/>
                </a:solidFill>
              </a:rPr>
              <a:t>2018-2024 </a:t>
            </a:r>
          </a:p>
        </p:txBody>
      </p:sp>
    </p:spTree>
    <p:extLst>
      <p:ext uri="{BB962C8B-B14F-4D97-AF65-F5344CB8AC3E}">
        <p14:creationId xmlns:p14="http://schemas.microsoft.com/office/powerpoint/2010/main" xmlns="" val="1035874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362" y="1345959"/>
            <a:ext cx="8399276" cy="5176736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IE" sz="9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Sectors (High level themes)</a:t>
            </a:r>
            <a:endParaRPr lang="en-IE" sz="1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454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34993" y="-381000"/>
            <a:ext cx="11079501" cy="739556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BB207741-C010-48D0-AE9E-74909D94C108}"/>
              </a:ext>
            </a:extLst>
          </p:cNvPr>
          <p:cNvSpPr txBox="1">
            <a:spLocks/>
          </p:cNvSpPr>
          <p:nvPr/>
        </p:nvSpPr>
        <p:spPr>
          <a:xfrm>
            <a:off x="350308" y="6005563"/>
            <a:ext cx="9311217" cy="5381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IE" sz="4800" b="1" dirty="0">
                <a:solidFill>
                  <a:schemeClr val="bg1"/>
                </a:solidFill>
              </a:rPr>
              <a:t>Balance Livelihood &amp; Liveability </a:t>
            </a:r>
          </a:p>
          <a:p>
            <a:pPr marL="0" indent="0">
              <a:spcBef>
                <a:spcPts val="1200"/>
              </a:spcBef>
              <a:buNone/>
            </a:pPr>
            <a:endParaRPr lang="en-IE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838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920" y="-655320"/>
            <a:ext cx="10139680" cy="760476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A9D2F99E-5077-4C3B-B64E-EBA23458F82B}"/>
              </a:ext>
            </a:extLst>
          </p:cNvPr>
          <p:cNvSpPr txBox="1">
            <a:spLocks/>
          </p:cNvSpPr>
          <p:nvPr/>
        </p:nvSpPr>
        <p:spPr>
          <a:xfrm>
            <a:off x="6867526" y="485775"/>
            <a:ext cx="2028826" cy="1562100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19274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77699" y="180974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2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AchievementsIssues &amp; challenges;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&amp; the way forward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98E45DC2-7C43-435A-82EE-32D919231C9E}"/>
              </a:ext>
            </a:extLst>
          </p:cNvPr>
          <p:cNvSpPr txBox="1">
            <a:spLocks/>
          </p:cNvSpPr>
          <p:nvPr/>
        </p:nvSpPr>
        <p:spPr>
          <a:xfrm>
            <a:off x="7048503" y="4429126"/>
            <a:ext cx="1847849" cy="1933574"/>
          </a:xfrm>
          <a:custGeom>
            <a:avLst/>
            <a:gdLst>
              <a:gd name="connsiteX0" fmla="*/ 0 w 1628774"/>
              <a:gd name="connsiteY0" fmla="*/ 0 h 1933574"/>
              <a:gd name="connsiteX1" fmla="*/ 1628774 w 1628774"/>
              <a:gd name="connsiteY1" fmla="*/ 0 h 1933574"/>
              <a:gd name="connsiteX2" fmla="*/ 1628774 w 1628774"/>
              <a:gd name="connsiteY2" fmla="*/ 1933574 h 1933574"/>
              <a:gd name="connsiteX3" fmla="*/ 0 w 1628774"/>
              <a:gd name="connsiteY3" fmla="*/ 1933574 h 1933574"/>
              <a:gd name="connsiteX4" fmla="*/ 0 w 1628774"/>
              <a:gd name="connsiteY4" fmla="*/ 0 h 1933574"/>
              <a:gd name="connsiteX0" fmla="*/ 514350 w 1628774"/>
              <a:gd name="connsiteY0" fmla="*/ 9525 h 1933574"/>
              <a:gd name="connsiteX1" fmla="*/ 1628774 w 1628774"/>
              <a:gd name="connsiteY1" fmla="*/ 0 h 1933574"/>
              <a:gd name="connsiteX2" fmla="*/ 1628774 w 1628774"/>
              <a:gd name="connsiteY2" fmla="*/ 1933574 h 1933574"/>
              <a:gd name="connsiteX3" fmla="*/ 0 w 1628774"/>
              <a:gd name="connsiteY3" fmla="*/ 1933574 h 1933574"/>
              <a:gd name="connsiteX4" fmla="*/ 514350 w 1628774"/>
              <a:gd name="connsiteY4" fmla="*/ 9525 h 1933574"/>
              <a:gd name="connsiteX0" fmla="*/ 638175 w 1752599"/>
              <a:gd name="connsiteY0" fmla="*/ 9525 h 1933574"/>
              <a:gd name="connsiteX1" fmla="*/ 1752599 w 1752599"/>
              <a:gd name="connsiteY1" fmla="*/ 0 h 1933574"/>
              <a:gd name="connsiteX2" fmla="*/ 1752599 w 1752599"/>
              <a:gd name="connsiteY2" fmla="*/ 1933574 h 1933574"/>
              <a:gd name="connsiteX3" fmla="*/ 0 w 1752599"/>
              <a:gd name="connsiteY3" fmla="*/ 1933574 h 1933574"/>
              <a:gd name="connsiteX4" fmla="*/ 638175 w 1752599"/>
              <a:gd name="connsiteY4" fmla="*/ 9525 h 193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599" h="1933574">
                <a:moveTo>
                  <a:pt x="638175" y="9525"/>
                </a:moveTo>
                <a:lnTo>
                  <a:pt x="1752599" y="0"/>
                </a:lnTo>
                <a:lnTo>
                  <a:pt x="1752599" y="1933574"/>
                </a:lnTo>
                <a:lnTo>
                  <a:pt x="0" y="1933574"/>
                </a:lnTo>
                <a:lnTo>
                  <a:pt x="638175" y="9525"/>
                </a:lnTo>
                <a:close/>
              </a:path>
            </a:pathLst>
          </a:custGeom>
          <a:solidFill>
            <a:schemeClr val="tx1">
              <a:alpha val="42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6858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r"/>
            <a:r>
              <a:rPr lang="en-IE" dirty="0"/>
              <a:t>value system; </a:t>
            </a:r>
          </a:p>
          <a:p>
            <a:pPr algn="r"/>
            <a:r>
              <a:rPr lang="en-IE" dirty="0"/>
              <a:t>the shape </a:t>
            </a:r>
          </a:p>
          <a:p>
            <a:pPr algn="r"/>
            <a:r>
              <a:rPr lang="en-IE" dirty="0"/>
              <a:t>of success; blockages / disconnects</a:t>
            </a:r>
          </a:p>
        </p:txBody>
      </p:sp>
    </p:spTree>
    <p:extLst>
      <p:ext uri="{BB962C8B-B14F-4D97-AF65-F5344CB8AC3E}">
        <p14:creationId xmlns:p14="http://schemas.microsoft.com/office/powerpoint/2010/main" xmlns="" val="63044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7742" y="-95745"/>
            <a:ext cx="10433165" cy="69537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-478972" y="-359229"/>
            <a:ext cx="4641397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455932" y="602665"/>
            <a:ext cx="4236718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Housing / </a:t>
            </a:r>
          </a:p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residential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Sustainable </a:t>
            </a:r>
            <a:r>
              <a:rPr lang="en-IE" sz="3200" b="1" dirty="0">
                <a:solidFill>
                  <a:srgbClr val="FFFF00"/>
                </a:solidFill>
              </a:rPr>
              <a:t>density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rgbClr val="FFFF00"/>
                </a:solidFill>
              </a:rPr>
              <a:t>Mixed</a:t>
            </a:r>
            <a:r>
              <a:rPr lang="en-IE" sz="3200" b="1" dirty="0">
                <a:solidFill>
                  <a:schemeClr val="bg1"/>
                </a:solidFill>
              </a:rPr>
              <a:t>-tenure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rgbClr val="FFFF00"/>
                </a:solidFill>
              </a:rPr>
              <a:t>Diversity</a:t>
            </a:r>
            <a:r>
              <a:rPr lang="en-IE" sz="3200" b="1" dirty="0">
                <a:solidFill>
                  <a:schemeClr val="bg1"/>
                </a:solidFill>
              </a:rPr>
              <a:t> of typologies (incl. apartments)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rgbClr val="FFFF00"/>
                </a:solidFill>
              </a:rPr>
              <a:t>Liveable</a:t>
            </a:r>
            <a:r>
              <a:rPr lang="en-IE" sz="3200" b="1" dirty="0">
                <a:solidFill>
                  <a:schemeClr val="bg1"/>
                </a:solidFill>
              </a:rPr>
              <a:t> neighbourhoods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Supported by </a:t>
            </a:r>
            <a:r>
              <a:rPr lang="en-IE" sz="3200" b="1" dirty="0">
                <a:solidFill>
                  <a:srgbClr val="FFFF00"/>
                </a:solidFill>
              </a:rPr>
              <a:t>social infrastructure </a:t>
            </a:r>
          </a:p>
          <a:p>
            <a:pPr lvl="0"/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502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19985" y="2357430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1600" dirty="0"/>
          </a:p>
          <a:p>
            <a:pPr algn="ctr"/>
            <a:endParaRPr lang="en-IE" sz="1600" dirty="0"/>
          </a:p>
          <a:p>
            <a:pPr algn="ctr"/>
            <a:endParaRPr lang="en-IE" sz="1600" dirty="0"/>
          </a:p>
          <a:p>
            <a:pPr algn="ctr"/>
            <a:endParaRPr lang="en-IE" sz="1600" dirty="0"/>
          </a:p>
          <a:p>
            <a:pPr algn="ctr"/>
            <a:endParaRPr lang="en-IE" sz="1600" dirty="0"/>
          </a:p>
          <a:p>
            <a:pPr algn="ctr"/>
            <a:endParaRPr lang="en-IE" sz="1600" dirty="0"/>
          </a:p>
          <a:p>
            <a:pPr algn="ctr"/>
            <a:endParaRPr lang="en-IE" sz="1600" dirty="0"/>
          </a:p>
          <a:p>
            <a:endParaRPr lang="en-IE" sz="1600" dirty="0"/>
          </a:p>
          <a:p>
            <a:pPr algn="ctr"/>
            <a:endParaRPr lang="en-IE" sz="1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39551" y="692696"/>
            <a:ext cx="8229600" cy="564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0" y="-169277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7909717" y="6453336"/>
            <a:ext cx="1270807" cy="369094"/>
            <a:chOff x="1071121" y="1101299"/>
            <a:chExt cx="97054" cy="28179"/>
          </a:xfrm>
        </p:grpSpPr>
        <p:sp>
          <p:nvSpPr>
            <p:cNvPr id="1027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71121" y="1101299"/>
              <a:ext cx="86060" cy="17235"/>
            </a:xfrm>
            <a:prstGeom prst="rect">
              <a:avLst/>
            </a:prstGeom>
            <a:ln w="12700"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IE" sz="9600" kern="10" spc="0" dirty="0" err="1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Calibri"/>
                </a:rPr>
                <a:t>TrinityHaus</a:t>
              </a:r>
              <a:endParaRPr lang="en-IE" sz="9600" kern="10" spc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Calibri"/>
              </a:endParaRPr>
            </a:p>
          </p:txBody>
        </p:sp>
        <p:sp>
          <p:nvSpPr>
            <p:cNvPr id="1028" name="Freeform 4"/>
            <p:cNvSpPr>
              <a:spLocks noChangeAspect="1"/>
            </p:cNvSpPr>
            <p:nvPr/>
          </p:nvSpPr>
          <p:spPr bwMode="auto">
            <a:xfrm>
              <a:off x="1074294" y="1117792"/>
              <a:ext cx="93881" cy="61"/>
            </a:xfrm>
            <a:custGeom>
              <a:avLst/>
              <a:gdLst/>
              <a:ahLst/>
              <a:cxnLst>
                <a:cxn ang="0">
                  <a:pos x="0" y="794"/>
                </a:cxn>
                <a:cxn ang="0">
                  <a:pos x="1207645" y="0"/>
                </a:cxn>
              </a:cxnLst>
              <a:rect l="0" t="0" r="r" b="b"/>
              <a:pathLst>
                <a:path w="1207645" h="794">
                  <a:moveTo>
                    <a:pt x="0" y="794"/>
                  </a:moveTo>
                  <a:lnTo>
                    <a:pt x="12076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9" name="WordArt 5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74508" y="1121015"/>
              <a:ext cx="82037" cy="8463"/>
            </a:xfrm>
            <a:prstGeom prst="rect">
              <a:avLst/>
            </a:prstGeom>
            <a:ln w="12700"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IE" sz="6000" kern="10" spc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Calibri"/>
                </a:rPr>
                <a:t>www.trinityhaus.tcd.ie</a:t>
              </a:r>
            </a:p>
          </p:txBody>
        </p:sp>
      </p:grpSp>
      <p:sp>
        <p:nvSpPr>
          <p:cNvPr id="26" name="Title 15"/>
          <p:cNvSpPr txBox="1">
            <a:spLocks/>
          </p:cNvSpPr>
          <p:nvPr/>
        </p:nvSpPr>
        <p:spPr>
          <a:xfrm>
            <a:off x="899592" y="1124744"/>
            <a:ext cx="6696744" cy="864096"/>
          </a:xfrm>
          <a:prstGeom prst="rect">
            <a:avLst/>
          </a:prstGeom>
        </p:spPr>
        <p:txBody>
          <a:bodyPr vert="horz" lIns="91440" tIns="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					</a:t>
            </a:r>
            <a: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itle 15"/>
          <p:cNvSpPr txBox="1">
            <a:spLocks/>
          </p:cNvSpPr>
          <p:nvPr/>
        </p:nvSpPr>
        <p:spPr>
          <a:xfrm>
            <a:off x="0" y="476672"/>
            <a:ext cx="9252520" cy="3384376"/>
          </a:xfrm>
          <a:prstGeom prst="rect">
            <a:avLst/>
          </a:prstGeom>
        </p:spPr>
        <p:txBody>
          <a:bodyPr vert="horz" lIns="91440" tIns="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											</a:t>
            </a:r>
            <a:b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IE" sz="6000" dirty="0" err="1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10413">
            <a:off x="-166754" y="-365946"/>
            <a:ext cx="10424762" cy="78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781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0784B837-2000-4053-AFF6-A316E96EF3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58159931"/>
              </p:ext>
            </p:extLst>
          </p:nvPr>
        </p:nvGraphicFramePr>
        <p:xfrm>
          <a:off x="13032" y="0"/>
          <a:ext cx="9130968" cy="6858000"/>
        </p:xfrm>
        <a:graphic>
          <a:graphicData uri="http://schemas.openxmlformats.org/presentationml/2006/ole">
            <p:oleObj spid="_x0000_s1056" r:id="rId5" imgW="7196342" imgH="4782322" progId="">
              <p:embed/>
            </p:oleObj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-478972" y="-359229"/>
            <a:ext cx="4641397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408307" y="602665"/>
            <a:ext cx="4236718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Environmental sustainability</a:t>
            </a:r>
          </a:p>
          <a:p>
            <a:pPr marL="0" indent="0">
              <a:buNone/>
            </a:pPr>
            <a:endParaRPr lang="en-IE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E" sz="3200" b="1" dirty="0">
                <a:solidFill>
                  <a:schemeClr val="bg1"/>
                </a:solidFill>
              </a:rPr>
              <a:t>Climate Change</a:t>
            </a:r>
          </a:p>
          <a:p>
            <a:pPr marL="0" indent="0">
              <a:buNone/>
            </a:pPr>
            <a:r>
              <a:rPr lang="en-IE" sz="3200" b="1" dirty="0">
                <a:solidFill>
                  <a:schemeClr val="bg1"/>
                </a:solidFill>
              </a:rPr>
              <a:t>Realignment in Naas:</a:t>
            </a:r>
          </a:p>
          <a:p>
            <a:pPr marL="0" indent="0">
              <a:buNone/>
            </a:pPr>
            <a:r>
              <a:rPr lang="en-IE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Green</a:t>
            </a:r>
            <a:r>
              <a:rPr lang="en-IE" sz="3200" b="1" dirty="0">
                <a:solidFill>
                  <a:schemeClr val="bg1"/>
                </a:solidFill>
              </a:rPr>
              <a:t> infrastructure</a:t>
            </a:r>
          </a:p>
          <a:p>
            <a:pPr marL="0" indent="0">
              <a:buNone/>
            </a:pPr>
            <a:r>
              <a:rPr lang="en-IE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Low carbon </a:t>
            </a:r>
            <a:r>
              <a:rPr lang="en-IE" sz="3200" b="1" dirty="0">
                <a:solidFill>
                  <a:schemeClr val="bg1"/>
                </a:solidFill>
              </a:rPr>
              <a:t>society &amp;economy </a:t>
            </a:r>
          </a:p>
          <a:p>
            <a:pPr marL="0" indent="0">
              <a:buNone/>
            </a:pPr>
            <a:r>
              <a:rPr lang="en-IE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Density</a:t>
            </a:r>
            <a:r>
              <a:rPr lang="en-IE" sz="3200" b="1" dirty="0">
                <a:solidFill>
                  <a:schemeClr val="bg1"/>
                </a:solidFill>
              </a:rPr>
              <a:t> &amp; sustainable </a:t>
            </a:r>
            <a:r>
              <a:rPr lang="en-IE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construction </a:t>
            </a:r>
          </a:p>
          <a:p>
            <a:pPr marL="0" indent="0">
              <a:buNone/>
            </a:pPr>
            <a:r>
              <a:rPr lang="en-IE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Behaviour</a:t>
            </a:r>
            <a:r>
              <a:rPr lang="en-IE" sz="3200" b="1" dirty="0">
                <a:solidFill>
                  <a:schemeClr val="bg1"/>
                </a:solidFill>
              </a:rPr>
              <a:t> change</a:t>
            </a:r>
          </a:p>
          <a:p>
            <a:pPr marL="0" indent="0">
              <a:buNone/>
            </a:pP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810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C5016D-9ACA-4D59-9DD1-D06CA97AD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3470" y="4786150"/>
            <a:ext cx="4408921" cy="3302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B1EF5C-94E8-40DE-B783-A56A0A284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383" y="-1655649"/>
            <a:ext cx="10021009" cy="6472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1FC1E1-67E6-4853-AF94-069E03314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60400" y="3663042"/>
            <a:ext cx="6553200" cy="3686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-12016" y="-502235"/>
            <a:ext cx="4641397" cy="8044543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408307" y="602665"/>
            <a:ext cx="3944618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Naas economy</a:t>
            </a:r>
          </a:p>
          <a:p>
            <a:pPr marL="0" indent="0">
              <a:buNone/>
            </a:pPr>
            <a:endParaRPr lang="en-IE" sz="2400" b="1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12,000 jobs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Spatial character: periphery and bleaching of </a:t>
            </a:r>
            <a:r>
              <a:rPr lang="en-IE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town centre</a:t>
            </a:r>
            <a:r>
              <a:rPr lang="en-IE" sz="3200" b="1" dirty="0">
                <a:solidFill>
                  <a:schemeClr val="bg1"/>
                </a:solidFill>
              </a:rPr>
              <a:t> economically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Character</a:t>
            </a:r>
            <a:r>
              <a:rPr lang="en-IE" sz="3200" b="1" dirty="0">
                <a:solidFill>
                  <a:schemeClr val="bg1"/>
                </a:solidFill>
              </a:rPr>
              <a:t> of peripheral model</a:t>
            </a:r>
          </a:p>
          <a:p>
            <a:pPr marL="0" indent="0">
              <a:buNone/>
            </a:pP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196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61F8FE-6E7E-4096-9BED-FD470C38A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7477" y="0"/>
            <a:ext cx="1218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4333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-478972" y="-359229"/>
            <a:ext cx="4641397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408307" y="602665"/>
            <a:ext cx="3944618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Movement </a:t>
            </a:r>
            <a:endParaRPr lang="en-IE" sz="2400" b="1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Commuter split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What is ratio now?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What would it be like in 2040?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Why is Naas so congested?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Environmental / health consequences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Why do we walk / cycle so little</a:t>
            </a:r>
          </a:p>
          <a:p>
            <a:pPr marL="0" indent="0">
              <a:buNone/>
            </a:pP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129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3FE513EE-F571-46D3-82C8-BA06CFCD30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02684758"/>
              </p:ext>
            </p:extLst>
          </p:nvPr>
        </p:nvGraphicFramePr>
        <p:xfrm>
          <a:off x="-436258" y="0"/>
          <a:ext cx="10316858" cy="6845539"/>
        </p:xfrm>
        <a:graphic>
          <a:graphicData uri="http://schemas.openxmlformats.org/presentationml/2006/ole">
            <p:oleObj spid="_x0000_s2080" r:id="rId5" imgW="5396825" imgH="358095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06856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322" y="1294402"/>
            <a:ext cx="8399276" cy="5176736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IE" sz="20000" b="1" dirty="0">
                <a:solidFill>
                  <a:schemeClr val="bg1"/>
                </a:solidFill>
              </a:rPr>
              <a:t>Overall context </a:t>
            </a:r>
          </a:p>
        </p:txBody>
      </p:sp>
    </p:spTree>
    <p:extLst>
      <p:ext uri="{BB962C8B-B14F-4D97-AF65-F5344CB8AC3E}">
        <p14:creationId xmlns:p14="http://schemas.microsoft.com/office/powerpoint/2010/main" xmlns="" val="605584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1672" y="0"/>
            <a:ext cx="12461908" cy="70469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-212272" y="-349704"/>
            <a:ext cx="4641397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408307" y="602665"/>
            <a:ext cx="3868418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Social &amp; Community </a:t>
            </a:r>
            <a:endParaRPr lang="en-IE" sz="2400" b="1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Formal institutional with informal contribution of NGOs / Volunteers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Is Naas a good town for: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Older people?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Children, teenagers, and young adults?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People with disabilities?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People of different cultures?</a:t>
            </a:r>
          </a:p>
          <a:p>
            <a:pPr marL="0" indent="0">
              <a:spcBef>
                <a:spcPts val="1200"/>
              </a:spcBef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714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1371" y="-664483"/>
            <a:ext cx="11565467" cy="8674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B9CB7D7-B070-4CE9-A260-95B550D2469B}"/>
              </a:ext>
            </a:extLst>
          </p:cNvPr>
          <p:cNvSpPr/>
          <p:nvPr/>
        </p:nvSpPr>
        <p:spPr>
          <a:xfrm>
            <a:off x="-212271" y="-349704"/>
            <a:ext cx="3431721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3D9CCA65-FE0B-4328-B0B3-46C6949F609B}"/>
              </a:ext>
            </a:extLst>
          </p:cNvPr>
          <p:cNvSpPr txBox="1">
            <a:spLocks/>
          </p:cNvSpPr>
          <p:nvPr/>
        </p:nvSpPr>
        <p:spPr>
          <a:xfrm>
            <a:off x="288517" y="902087"/>
            <a:ext cx="2930933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Creative use of older infrastructure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Local authority leadership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Reinventing an urban heart</a:t>
            </a:r>
          </a:p>
          <a:p>
            <a:pPr marL="0" indent="0">
              <a:buNone/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97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150" y="-4430"/>
            <a:ext cx="12194722" cy="6862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-212272" y="-349704"/>
            <a:ext cx="4641397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408307" y="602665"/>
            <a:ext cx="3868418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Public Realm &amp; Urban Structure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Streets, squares / open public spaces / Parks / Water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Foster a rich public life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Public realm strategy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unity and connection in the urban structure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Quality of details and finishes</a:t>
            </a:r>
          </a:p>
          <a:p>
            <a:pPr marL="0" indent="0"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905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540B78-AC27-44D8-AB40-F42E93091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9352" y="-11954"/>
            <a:ext cx="12207904" cy="68819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DEAD08-58C9-42F3-9DAE-5ABB2195F2E6}"/>
              </a:ext>
            </a:extLst>
          </p:cNvPr>
          <p:cNvSpPr/>
          <p:nvPr/>
        </p:nvSpPr>
        <p:spPr>
          <a:xfrm>
            <a:off x="-212271" y="-349704"/>
            <a:ext cx="3793671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7FE13E27-8D82-47C2-891F-94836CBE01AA}"/>
              </a:ext>
            </a:extLst>
          </p:cNvPr>
          <p:cNvSpPr txBox="1">
            <a:spLocks/>
          </p:cNvSpPr>
          <p:nvPr/>
        </p:nvSpPr>
        <p:spPr>
          <a:xfrm>
            <a:off x="408307" y="4099473"/>
            <a:ext cx="3173093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Civic conservation enhanced by public realm </a:t>
            </a:r>
          </a:p>
          <a:p>
            <a:pPr marL="0" indent="0">
              <a:buNone/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673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-212272" y="-349704"/>
            <a:ext cx="4641397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408307" y="602665"/>
            <a:ext cx="3868418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Historic Legacy  &amp; Heritage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Small footprint of streets / town centre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Main street: high quality urban space / streetscape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St. David’s Castle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Canal legacy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 err="1">
                <a:solidFill>
                  <a:schemeClr val="bg1"/>
                </a:solidFill>
              </a:rPr>
              <a:t>Jigginstown</a:t>
            </a:r>
            <a:r>
              <a:rPr lang="en-IE" sz="3200" b="1" dirty="0">
                <a:solidFill>
                  <a:schemeClr val="bg1"/>
                </a:solidFill>
              </a:rPr>
              <a:t> castle</a:t>
            </a: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275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19B051-59E6-4E2B-937B-E6BC43C97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6800" y="0"/>
            <a:ext cx="1218685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731707-5AE5-4AA6-8E16-0024C3FBB8C8}"/>
              </a:ext>
            </a:extLst>
          </p:cNvPr>
          <p:cNvSpPr/>
          <p:nvPr/>
        </p:nvSpPr>
        <p:spPr>
          <a:xfrm>
            <a:off x="-212271" y="-349704"/>
            <a:ext cx="3793671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EB19D439-D14B-4C40-AE67-281FF61CA639}"/>
              </a:ext>
            </a:extLst>
          </p:cNvPr>
          <p:cNvSpPr txBox="1">
            <a:spLocks/>
          </p:cNvSpPr>
          <p:nvPr/>
        </p:nvSpPr>
        <p:spPr>
          <a:xfrm>
            <a:off x="250417" y="406787"/>
            <a:ext cx="3173093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400" b="1" dirty="0">
                <a:solidFill>
                  <a:schemeClr val="bg1"/>
                </a:solidFill>
              </a:rPr>
              <a:t>We can still make room for cars</a:t>
            </a: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532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9550" y="-31976"/>
            <a:ext cx="9186634" cy="68899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4762500" y="-311604"/>
            <a:ext cx="4381500" cy="80445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5095875" y="190501"/>
            <a:ext cx="3714750" cy="59899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000" b="1" dirty="0">
                <a:solidFill>
                  <a:schemeClr val="bg1"/>
                </a:solidFill>
              </a:rPr>
              <a:t>Culture 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bg1"/>
                </a:solidFill>
              </a:rPr>
              <a:t>Often invisible in planning. 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bg1"/>
                </a:solidFill>
              </a:rPr>
              <a:t>Towns project identity through culture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bg1"/>
                </a:solidFill>
              </a:rPr>
              <a:t>Cultural events lift the population 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bg1"/>
                </a:solidFill>
              </a:rPr>
              <a:t>Anchor a festival / claim a writer or a musician.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bg1"/>
                </a:solidFill>
              </a:rPr>
              <a:t>Culture needs: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bg1"/>
                </a:solidFill>
              </a:rPr>
              <a:t>-  Infrastructure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bg1"/>
                </a:solidFill>
              </a:rPr>
              <a:t>-  Access / Equity </a:t>
            </a:r>
          </a:p>
          <a:p>
            <a:pPr marL="0" indent="0">
              <a:buNone/>
            </a:pPr>
            <a:r>
              <a:rPr lang="en-IE" sz="2800" b="1" dirty="0">
                <a:solidFill>
                  <a:schemeClr val="bg1"/>
                </a:solidFill>
              </a:rPr>
              <a:t>-  Content</a:t>
            </a: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540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20378" y="0"/>
            <a:ext cx="12784756" cy="7229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C8D2612-C18E-42C3-B944-F3D7D1C453A3}"/>
              </a:ext>
            </a:extLst>
          </p:cNvPr>
          <p:cNvSpPr/>
          <p:nvPr/>
        </p:nvSpPr>
        <p:spPr>
          <a:xfrm>
            <a:off x="5943600" y="-815068"/>
            <a:ext cx="3793671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AB8621AB-5600-43D4-9CE6-59E4433E1B66}"/>
              </a:ext>
            </a:extLst>
          </p:cNvPr>
          <p:cNvSpPr txBox="1">
            <a:spLocks/>
          </p:cNvSpPr>
          <p:nvPr/>
        </p:nvSpPr>
        <p:spPr>
          <a:xfrm>
            <a:off x="6076950" y="436723"/>
            <a:ext cx="3188025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400" b="1" dirty="0">
                <a:solidFill>
                  <a:schemeClr val="bg1"/>
                </a:solidFill>
              </a:rPr>
              <a:t>Culture</a:t>
            </a:r>
          </a:p>
          <a:p>
            <a:pPr marL="0" indent="0">
              <a:buNone/>
            </a:pPr>
            <a:r>
              <a:rPr lang="en-IE" sz="3400" b="1" dirty="0">
                <a:solidFill>
                  <a:schemeClr val="bg1"/>
                </a:solidFill>
              </a:rPr>
              <a:t>Profile and ambitious infrastructure </a:t>
            </a: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796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362" y="1345959"/>
            <a:ext cx="8399276" cy="5176736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IE" sz="9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Approach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IE" sz="9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Naas </a:t>
            </a:r>
            <a:endParaRPr lang="en-IE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250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1" r="2416"/>
          <a:stretch/>
        </p:blipFill>
        <p:spPr>
          <a:xfrm>
            <a:off x="-445006" y="-412463"/>
            <a:ext cx="9779506" cy="776261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A9D2F99E-5077-4C3B-B64E-EBA23458F82B}"/>
              </a:ext>
            </a:extLst>
          </p:cNvPr>
          <p:cNvSpPr txBox="1">
            <a:spLocks/>
          </p:cNvSpPr>
          <p:nvPr/>
        </p:nvSpPr>
        <p:spPr>
          <a:xfrm>
            <a:off x="6850263" y="0"/>
            <a:ext cx="2424417" cy="6937695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42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Each sector </a:t>
            </a:r>
          </a:p>
          <a:p>
            <a:pPr>
              <a:spcBef>
                <a:spcPts val="1800"/>
              </a:spcBef>
            </a:pPr>
            <a:r>
              <a:rPr lang="en-IE" sz="2800" b="1" dirty="0">
                <a:solidFill>
                  <a:schemeClr val="bg1"/>
                </a:solidFill>
              </a:rPr>
              <a:t>must be </a:t>
            </a:r>
            <a:r>
              <a:rPr lang="en-IE" sz="2800" b="1" dirty="0">
                <a:solidFill>
                  <a:srgbClr val="CC0066"/>
                </a:solidFill>
              </a:rPr>
              <a:t>connected</a:t>
            </a:r>
          </a:p>
          <a:p>
            <a:pPr>
              <a:spcBef>
                <a:spcPts val="1800"/>
              </a:spcBef>
            </a:pPr>
            <a:r>
              <a:rPr lang="en-IE" sz="2800" b="1" dirty="0">
                <a:solidFill>
                  <a:schemeClr val="bg1"/>
                </a:solidFill>
              </a:rPr>
              <a:t>has </a:t>
            </a:r>
            <a:r>
              <a:rPr lang="en-IE" sz="2800" b="1" dirty="0">
                <a:solidFill>
                  <a:srgbClr val="CC0066"/>
                </a:solidFill>
              </a:rPr>
              <a:t>trends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en-IE" sz="2800" b="1" dirty="0">
                <a:solidFill>
                  <a:schemeClr val="bg1"/>
                </a:solidFill>
              </a:rPr>
              <a:t>makes </a:t>
            </a:r>
            <a:r>
              <a:rPr lang="en-IE" sz="2800" b="1" dirty="0">
                <a:solidFill>
                  <a:srgbClr val="CC0066"/>
                </a:solidFill>
              </a:rPr>
              <a:t>patterns</a:t>
            </a:r>
            <a:r>
              <a:rPr lang="en-IE" sz="2800" b="1" dirty="0">
                <a:solidFill>
                  <a:schemeClr val="bg1"/>
                </a:solidFill>
              </a:rPr>
              <a:t> that impact on </a:t>
            </a:r>
            <a:r>
              <a:rPr lang="en-IE" sz="2800" b="1" dirty="0">
                <a:solidFill>
                  <a:srgbClr val="CC0066"/>
                </a:solidFill>
              </a:rPr>
              <a:t>place &amp; legacy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en-IE" sz="2800" b="1" dirty="0">
                <a:solidFill>
                  <a:schemeClr val="bg1"/>
                </a:solidFill>
              </a:rPr>
              <a:t>influences spatial </a:t>
            </a:r>
            <a:r>
              <a:rPr lang="en-IE" sz="2800" b="1" dirty="0">
                <a:solidFill>
                  <a:srgbClr val="CC0066"/>
                </a:solidFill>
              </a:rPr>
              <a:t>coherence</a:t>
            </a:r>
            <a:r>
              <a:rPr lang="en-IE" sz="2800" b="1" dirty="0">
                <a:solidFill>
                  <a:schemeClr val="bg1"/>
                </a:solidFill>
              </a:rPr>
              <a:t> of Naas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D9055EBD-6E39-4318-B3C9-4DD02421433C}"/>
              </a:ext>
            </a:extLst>
          </p:cNvPr>
          <p:cNvSpPr txBox="1">
            <a:spLocks/>
          </p:cNvSpPr>
          <p:nvPr/>
        </p:nvSpPr>
        <p:spPr>
          <a:xfrm>
            <a:off x="-445006" y="-247649"/>
            <a:ext cx="3712081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Key Sectors 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27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6FAFCD-5B32-4387-9751-DA6191BC6958}"/>
              </a:ext>
            </a:extLst>
          </p:cNvPr>
          <p:cNvSpPr/>
          <p:nvPr/>
        </p:nvSpPr>
        <p:spPr>
          <a:xfrm>
            <a:off x="8497765" y="-59851"/>
            <a:ext cx="1468316" cy="7060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E0C58F-E652-40A0-9605-01299C934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652" y="0"/>
            <a:ext cx="9144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922E15-C620-4FFB-9668-95BFD6BADDA1}"/>
              </a:ext>
            </a:extLst>
          </p:cNvPr>
          <p:cNvSpPr txBox="1">
            <a:spLocks/>
          </p:cNvSpPr>
          <p:nvPr/>
        </p:nvSpPr>
        <p:spPr>
          <a:xfrm>
            <a:off x="7026661" y="396112"/>
            <a:ext cx="4089398" cy="40146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4400" b="1" dirty="0">
                <a:solidFill>
                  <a:schemeClr val="bg1"/>
                </a:solidFill>
              </a:rPr>
              <a:t>2040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b="1" dirty="0">
                <a:solidFill>
                  <a:schemeClr val="bg1"/>
                </a:solidFill>
              </a:rPr>
              <a:t>population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b="1" dirty="0">
                <a:solidFill>
                  <a:schemeClr val="bg1"/>
                </a:solidFill>
              </a:rPr>
              <a:t>?????</a:t>
            </a:r>
          </a:p>
          <a:p>
            <a:pPr marL="0" indent="0">
              <a:spcBef>
                <a:spcPts val="0"/>
              </a:spcBef>
              <a:buNone/>
            </a:pPr>
            <a:endParaRPr lang="fr-FR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800" b="1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IE" sz="3600" b="1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B73B859D-2228-47B9-9A5C-DC794D2EF19E}"/>
              </a:ext>
            </a:extLst>
          </p:cNvPr>
          <p:cNvSpPr txBox="1">
            <a:spLocks/>
          </p:cNvSpPr>
          <p:nvPr/>
        </p:nvSpPr>
        <p:spPr>
          <a:xfrm>
            <a:off x="5344543" y="5407268"/>
            <a:ext cx="3364237" cy="13075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4400" b="1" dirty="0">
                <a:solidFill>
                  <a:schemeClr val="bg1"/>
                </a:solidFill>
              </a:rPr>
              <a:t>1990 </a:t>
            </a:r>
            <a:r>
              <a:rPr lang="fr-FR" sz="2400" b="1" dirty="0">
                <a:solidFill>
                  <a:schemeClr val="bg1"/>
                </a:solidFill>
              </a:rPr>
              <a:t>pop.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b="1" dirty="0">
                <a:solidFill>
                  <a:schemeClr val="bg1"/>
                </a:solidFill>
              </a:rPr>
              <a:t>approx. 10,000</a:t>
            </a:r>
          </a:p>
          <a:p>
            <a:pPr>
              <a:spcBef>
                <a:spcPts val="1800"/>
              </a:spcBef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IE" sz="3600" b="1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38AB2376-8BB8-40CB-B6FC-60738B3740EE}"/>
              </a:ext>
            </a:extLst>
          </p:cNvPr>
          <p:cNvSpPr txBox="1">
            <a:spLocks/>
          </p:cNvSpPr>
          <p:nvPr/>
        </p:nvSpPr>
        <p:spPr>
          <a:xfrm>
            <a:off x="6126572" y="3429000"/>
            <a:ext cx="2875854" cy="13075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4400" b="1" dirty="0">
                <a:solidFill>
                  <a:schemeClr val="bg1"/>
                </a:solidFill>
              </a:rPr>
              <a:t>2018 </a:t>
            </a:r>
            <a:r>
              <a:rPr lang="fr-FR" sz="2400" b="1" dirty="0">
                <a:solidFill>
                  <a:schemeClr val="bg1"/>
                </a:solidFill>
              </a:rPr>
              <a:t>pop.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b="1" dirty="0">
                <a:solidFill>
                  <a:schemeClr val="bg1"/>
                </a:solidFill>
              </a:rPr>
              <a:t>approx. 21493</a:t>
            </a:r>
          </a:p>
          <a:p>
            <a:pPr>
              <a:spcBef>
                <a:spcPts val="1800"/>
              </a:spcBef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I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788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73D828-FF19-47BE-AD71-1594520E6A95}"/>
              </a:ext>
            </a:extLst>
          </p:cNvPr>
          <p:cNvSpPr/>
          <p:nvPr/>
        </p:nvSpPr>
        <p:spPr>
          <a:xfrm>
            <a:off x="8734425" y="-180975"/>
            <a:ext cx="540255" cy="7562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3250" y="-103188"/>
            <a:ext cx="9417556" cy="706316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A9D2F99E-5077-4C3B-B64E-EBA23458F82B}"/>
              </a:ext>
            </a:extLst>
          </p:cNvPr>
          <p:cNvSpPr txBox="1">
            <a:spLocks/>
          </p:cNvSpPr>
          <p:nvPr/>
        </p:nvSpPr>
        <p:spPr>
          <a:xfrm>
            <a:off x="6750555" y="-180975"/>
            <a:ext cx="2524125" cy="6937695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42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separation &amp; disconnect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alignment &amp; powerful     two-way relationship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Identify the critical / promising areas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How can Naas be re-aligned to support &amp; connect the town centre &amp; the periphery? </a:t>
            </a:r>
          </a:p>
          <a:p>
            <a:pPr marL="0" indent="0">
              <a:spcBef>
                <a:spcPts val="180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00208A3-EC71-4828-B936-B2D120C6FD79}"/>
              </a:ext>
            </a:extLst>
          </p:cNvPr>
          <p:cNvSpPr txBox="1">
            <a:spLocks/>
          </p:cNvSpPr>
          <p:nvPr/>
        </p:nvSpPr>
        <p:spPr>
          <a:xfrm>
            <a:off x="-483106" y="-296483"/>
            <a:ext cx="3683506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Centre &amp; periphery 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675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92200" y="-819150"/>
            <a:ext cx="10236200" cy="76771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7B3F3D-F68E-47B9-A7C7-73492BD12BC2}"/>
              </a:ext>
            </a:extLst>
          </p:cNvPr>
          <p:cNvSpPr/>
          <p:nvPr/>
        </p:nvSpPr>
        <p:spPr>
          <a:xfrm>
            <a:off x="-212271" y="-349704"/>
            <a:ext cx="3793671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D65B26EC-F8D4-48A3-BEE3-913322B04BB6}"/>
              </a:ext>
            </a:extLst>
          </p:cNvPr>
          <p:cNvSpPr txBox="1">
            <a:spLocks/>
          </p:cNvSpPr>
          <p:nvPr/>
        </p:nvSpPr>
        <p:spPr>
          <a:xfrm>
            <a:off x="269467" y="902087"/>
            <a:ext cx="3223033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600" b="1" dirty="0">
                <a:solidFill>
                  <a:schemeClr val="bg1"/>
                </a:solidFill>
              </a:rPr>
              <a:t>Critical need to generate interconnection between periphery &amp; town centre</a:t>
            </a:r>
          </a:p>
          <a:p>
            <a:pPr marL="0" indent="0">
              <a:buNone/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81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29" t="51992" r="32069" b="10931"/>
          <a:stretch/>
        </p:blipFill>
        <p:spPr>
          <a:xfrm>
            <a:off x="-2298699" y="-271083"/>
            <a:ext cx="10475648" cy="822848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00208A3-EC71-4828-B936-B2D120C6FD79}"/>
              </a:ext>
            </a:extLst>
          </p:cNvPr>
          <p:cNvSpPr txBox="1">
            <a:spLocks/>
          </p:cNvSpPr>
          <p:nvPr/>
        </p:nvSpPr>
        <p:spPr>
          <a:xfrm>
            <a:off x="-483106" y="-271083"/>
            <a:ext cx="2896106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Town Centre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001BC3-3671-4355-AE6A-EB84CBA854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6948" y="-79696"/>
            <a:ext cx="1157552" cy="717899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A9D2F99E-5077-4C3B-B64E-EBA23458F82B}"/>
              </a:ext>
            </a:extLst>
          </p:cNvPr>
          <p:cNvSpPr txBox="1">
            <a:spLocks/>
          </p:cNvSpPr>
          <p:nvPr/>
        </p:nvSpPr>
        <p:spPr>
          <a:xfrm>
            <a:off x="5892800" y="-79695"/>
            <a:ext cx="3136899" cy="6937695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74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Housing and residential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Environmental sustainability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Local economy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Movement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Social &amp; Community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Urban Structure &amp; Public Realm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Historic Legacy &amp; Heritage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Culture</a:t>
            </a:r>
          </a:p>
          <a:p>
            <a:pPr marL="0" indent="0">
              <a:spcBef>
                <a:spcPts val="180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111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8685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6" t="6207" r="8297" b="27202"/>
          <a:stretch/>
        </p:blipFill>
        <p:spPr>
          <a:xfrm>
            <a:off x="0" y="1256575"/>
            <a:ext cx="7848600" cy="487079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00208A3-EC71-4828-B936-B2D120C6FD79}"/>
              </a:ext>
            </a:extLst>
          </p:cNvPr>
          <p:cNvSpPr txBox="1">
            <a:spLocks/>
          </p:cNvSpPr>
          <p:nvPr/>
        </p:nvSpPr>
        <p:spPr>
          <a:xfrm>
            <a:off x="-406906" y="-283783"/>
            <a:ext cx="6852156" cy="108388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32000"/>
            </a:schemeClr>
          </a:solidFill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Public Realm 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A9D2F99E-5077-4C3B-B64E-EBA23458F82B}"/>
              </a:ext>
            </a:extLst>
          </p:cNvPr>
          <p:cNvSpPr txBox="1">
            <a:spLocks/>
          </p:cNvSpPr>
          <p:nvPr/>
        </p:nvSpPr>
        <p:spPr>
          <a:xfrm>
            <a:off x="6445251" y="0"/>
            <a:ext cx="2978150" cy="6937695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Critical in building unity &amp; inter-connection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Draw in: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-Streets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-squares / designed open public spaces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-Parks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-Water-bodies (lakes &amp; canal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Facilitates / encourages social contact, walking cycling </a:t>
            </a:r>
          </a:p>
        </p:txBody>
      </p:sp>
    </p:spTree>
    <p:extLst>
      <p:ext uri="{BB962C8B-B14F-4D97-AF65-F5344CB8AC3E}">
        <p14:creationId xmlns:p14="http://schemas.microsoft.com/office/powerpoint/2010/main" xmlns="" val="3365151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BEEB21-C0F8-4284-8F23-FC67B80F077C}"/>
              </a:ext>
            </a:extLst>
          </p:cNvPr>
          <p:cNvSpPr/>
          <p:nvPr/>
        </p:nvSpPr>
        <p:spPr>
          <a:xfrm>
            <a:off x="-781050" y="-390527"/>
            <a:ext cx="9925050" cy="8010527"/>
          </a:xfrm>
          <a:prstGeom prst="rect">
            <a:avLst/>
          </a:prstGeom>
          <a:solidFill>
            <a:srgbClr val="EDEB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11380" y="148529"/>
            <a:ext cx="10471410" cy="68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458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65240" y="0"/>
            <a:ext cx="12231987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349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0339" y="-469655"/>
            <a:ext cx="12471400" cy="706857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A9D2F99E-5077-4C3B-B64E-EBA23458F82B}"/>
              </a:ext>
            </a:extLst>
          </p:cNvPr>
          <p:cNvSpPr txBox="1">
            <a:spLocks/>
          </p:cNvSpPr>
          <p:nvPr/>
        </p:nvSpPr>
        <p:spPr>
          <a:xfrm>
            <a:off x="5322570" y="0"/>
            <a:ext cx="3821430" cy="5471161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lIns="216000" tIns="252000" rIns="468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Periphery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Powerful employment platform, is working as well as it could be?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- Urban design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- Architecture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- Zoning / land use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- Behaviour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How do we Connect workers to town centre?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B20E6E-03EA-4082-8A5E-637CE0EC20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8" t="-1009" r="-6656" b="1009"/>
          <a:stretch/>
        </p:blipFill>
        <p:spPr>
          <a:xfrm>
            <a:off x="5320665" y="4785661"/>
            <a:ext cx="5806440" cy="233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E88930-C43F-4BB0-872E-AD8B307868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9939" y="4814237"/>
            <a:ext cx="6162979" cy="20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6052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09312" y="0"/>
            <a:ext cx="14254708" cy="736909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00208A3-EC71-4828-B936-B2D120C6FD79}"/>
              </a:ext>
            </a:extLst>
          </p:cNvPr>
          <p:cNvSpPr txBox="1">
            <a:spLocks/>
          </p:cNvSpPr>
          <p:nvPr/>
        </p:nvSpPr>
        <p:spPr>
          <a:xfrm>
            <a:off x="-483106" y="-271083"/>
            <a:ext cx="3429506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Residential 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667A387-1ED7-4BD1-ABAB-D1A0A6BB6332}"/>
              </a:ext>
            </a:extLst>
          </p:cNvPr>
          <p:cNvSpPr txBox="1">
            <a:spLocks/>
          </p:cNvSpPr>
          <p:nvPr/>
        </p:nvSpPr>
        <p:spPr>
          <a:xfrm>
            <a:off x="6445250" y="-271083"/>
            <a:ext cx="3136899" cy="720877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Need to widen residential offer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Different models need to be explored: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Sustainable densities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Apartments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Mixed-use models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Intergenerational living / housing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Quality &amp; diversity in design &amp; construction </a:t>
            </a:r>
          </a:p>
        </p:txBody>
      </p:sp>
    </p:spTree>
    <p:extLst>
      <p:ext uri="{BB962C8B-B14F-4D97-AF65-F5344CB8AC3E}">
        <p14:creationId xmlns:p14="http://schemas.microsoft.com/office/powerpoint/2010/main" xmlns="" val="3795210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165D29-A556-4D0C-A088-E39314DA9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8499" y="-57666"/>
            <a:ext cx="6195899" cy="3486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4570712"/>
            <a:ext cx="5105400" cy="3056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46DCB-12FD-4A37-97D2-91B2EE9DC1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3059" y="4646534"/>
            <a:ext cx="5613400" cy="3174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A5B464-3AA7-4C83-A68C-EC70CF2A0D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63"/>
          <a:stretch/>
        </p:blipFill>
        <p:spPr>
          <a:xfrm>
            <a:off x="5257800" y="0"/>
            <a:ext cx="4368800" cy="3853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382AC2-B01B-48B0-8FDE-5766E3B6FA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63" b="23574"/>
          <a:stretch/>
        </p:blipFill>
        <p:spPr>
          <a:xfrm>
            <a:off x="-330200" y="2586372"/>
            <a:ext cx="4420952" cy="2104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017565-6D2C-46F2-BC4E-B1F5280681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549" b="25022"/>
          <a:stretch/>
        </p:blipFill>
        <p:spPr>
          <a:xfrm>
            <a:off x="4090752" y="2603500"/>
            <a:ext cx="6717007" cy="20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089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7329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32604B5-FAF9-4636-9682-BEA2A6B2ADC4}"/>
              </a:ext>
            </a:extLst>
          </p:cNvPr>
          <p:cNvSpPr/>
          <p:nvPr/>
        </p:nvSpPr>
        <p:spPr>
          <a:xfrm>
            <a:off x="-478972" y="-359229"/>
            <a:ext cx="4963886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395516" y="840632"/>
            <a:ext cx="4089398" cy="51767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IE" sz="4800" b="1" dirty="0">
                <a:solidFill>
                  <a:schemeClr val="bg1"/>
                </a:solidFill>
              </a:rPr>
              <a:t>Naas 2040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What kind of town?</a:t>
            </a:r>
          </a:p>
          <a:p>
            <a:pPr>
              <a:spcBef>
                <a:spcPts val="1800"/>
              </a:spcBef>
            </a:pPr>
            <a:r>
              <a:rPr lang="en-IE" sz="3600" b="1" dirty="0">
                <a:solidFill>
                  <a:schemeClr val="bg1"/>
                </a:solidFill>
              </a:rPr>
              <a:t>economically</a:t>
            </a:r>
          </a:p>
          <a:p>
            <a:pPr>
              <a:spcBef>
                <a:spcPts val="1800"/>
              </a:spcBef>
            </a:pPr>
            <a:r>
              <a:rPr lang="en-IE" sz="3600" b="1" dirty="0">
                <a:solidFill>
                  <a:schemeClr val="bg1"/>
                </a:solidFill>
              </a:rPr>
              <a:t>socially</a:t>
            </a:r>
          </a:p>
          <a:p>
            <a:pPr>
              <a:spcBef>
                <a:spcPts val="1800"/>
              </a:spcBef>
            </a:pPr>
            <a:r>
              <a:rPr lang="en-IE" sz="3600" b="1" dirty="0">
                <a:solidFill>
                  <a:schemeClr val="bg1"/>
                </a:solidFill>
              </a:rPr>
              <a:t>environmentally</a:t>
            </a:r>
          </a:p>
          <a:p>
            <a:pPr>
              <a:spcBef>
                <a:spcPts val="1800"/>
              </a:spcBef>
            </a:pPr>
            <a:r>
              <a:rPr lang="en-IE" sz="3600" b="1" dirty="0">
                <a:solidFill>
                  <a:schemeClr val="bg1"/>
                </a:solidFill>
              </a:rPr>
              <a:t>physically</a:t>
            </a:r>
          </a:p>
          <a:p>
            <a:pPr>
              <a:spcBef>
                <a:spcPts val="1800"/>
              </a:spcBef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IE" sz="3600" b="1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A545540-9A96-4F9C-A15E-21C86BB4B8C3}"/>
              </a:ext>
            </a:extLst>
          </p:cNvPr>
          <p:cNvSpPr txBox="1">
            <a:spLocks/>
          </p:cNvSpPr>
          <p:nvPr/>
        </p:nvSpPr>
        <p:spPr>
          <a:xfrm>
            <a:off x="6415316" y="408832"/>
            <a:ext cx="4089398" cy="51767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Navan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Dundalk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Drogheda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Mullingar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Tullamore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 err="1">
                <a:solidFill>
                  <a:schemeClr val="bg1"/>
                </a:solidFill>
              </a:rPr>
              <a:t>Portlaoise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IE" sz="800" b="1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IE" sz="4400" b="1" dirty="0">
                <a:solidFill>
                  <a:schemeClr val="bg1"/>
                </a:solidFill>
              </a:rPr>
              <a:t>Kilkenny</a:t>
            </a:r>
          </a:p>
          <a:p>
            <a:pPr marL="0" lvl="0" indent="0">
              <a:buNone/>
            </a:pPr>
            <a:r>
              <a:rPr lang="en-IE" sz="4400" b="1" dirty="0">
                <a:solidFill>
                  <a:schemeClr val="bg1"/>
                </a:solidFill>
              </a:rPr>
              <a:t>Westport</a:t>
            </a:r>
          </a:p>
          <a:p>
            <a:pPr marL="0" lvl="0" indent="0">
              <a:buNone/>
            </a:pPr>
            <a:r>
              <a:rPr lang="en-IE" sz="4400" b="1" dirty="0">
                <a:solidFill>
                  <a:schemeClr val="bg1"/>
                </a:solidFill>
              </a:rPr>
              <a:t>Wexford</a:t>
            </a:r>
          </a:p>
          <a:p>
            <a:pPr marL="0" indent="0">
              <a:spcBef>
                <a:spcPts val="1800"/>
              </a:spcBef>
              <a:buNone/>
            </a:pPr>
            <a:endParaRPr lang="en-IE" sz="3200" b="1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I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77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58471"/>
            <a:ext cx="9844737" cy="738355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00208A3-EC71-4828-B936-B2D120C6FD79}"/>
              </a:ext>
            </a:extLst>
          </p:cNvPr>
          <p:cNvSpPr txBox="1">
            <a:spLocks/>
          </p:cNvSpPr>
          <p:nvPr/>
        </p:nvSpPr>
        <p:spPr>
          <a:xfrm>
            <a:off x="-3975858" y="509679"/>
            <a:ext cx="3429506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Movement 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667A387-1ED7-4BD1-ABAB-D1A0A6BB6332}"/>
              </a:ext>
            </a:extLst>
          </p:cNvPr>
          <p:cNvSpPr txBox="1">
            <a:spLocks/>
          </p:cNvSpPr>
          <p:nvPr/>
        </p:nvSpPr>
        <p:spPr>
          <a:xfrm>
            <a:off x="2336801" y="-513742"/>
            <a:ext cx="3403599" cy="764042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4000" b="1" dirty="0">
                <a:solidFill>
                  <a:schemeClr val="bg1"/>
                </a:solidFill>
              </a:rPr>
              <a:t>Movement  </a:t>
            </a:r>
            <a:r>
              <a:rPr lang="en-IE" sz="2400" b="1" dirty="0" err="1">
                <a:solidFill>
                  <a:schemeClr val="bg1"/>
                </a:solidFill>
              </a:rPr>
              <a:t>Movement</a:t>
            </a:r>
            <a:r>
              <a:rPr lang="en-IE" sz="2400" b="1" dirty="0">
                <a:solidFill>
                  <a:schemeClr val="bg1"/>
                </a:solidFill>
              </a:rPr>
              <a:t> is there to serve Naas, not vice-versa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Re-balance in multiple areas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Anticipate Dublin-Naas Greenway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Connect Naas to its hinterland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Create a diverse movement network that supports cycling and walking, connects and exploits key places within Naas </a:t>
            </a:r>
          </a:p>
        </p:txBody>
      </p:sp>
    </p:spTree>
    <p:extLst>
      <p:ext uri="{BB962C8B-B14F-4D97-AF65-F5344CB8AC3E}">
        <p14:creationId xmlns:p14="http://schemas.microsoft.com/office/powerpoint/2010/main" xmlns="" val="4005168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985" y="2357430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39551" y="692696"/>
            <a:ext cx="8229600" cy="564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0" y="-169277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7909717" y="6453336"/>
            <a:ext cx="1270807" cy="369094"/>
            <a:chOff x="1071121" y="1101299"/>
            <a:chExt cx="97054" cy="28179"/>
          </a:xfrm>
        </p:grpSpPr>
        <p:sp>
          <p:nvSpPr>
            <p:cNvPr id="1027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71121" y="1101299"/>
              <a:ext cx="86060" cy="17235"/>
            </a:xfrm>
            <a:prstGeom prst="rect">
              <a:avLst/>
            </a:prstGeom>
            <a:ln w="12700"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600" b="0" i="0" u="none" strike="noStrike" kern="10" cap="none" spc="0" normalizeH="0" baseline="0" noProof="0" dirty="0" err="1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TrinityHaus</a:t>
              </a:r>
              <a:endParaRPr kumimoji="0" lang="en-IE" sz="9600" b="0" i="0" u="none" strike="noStrike" kern="10" cap="none" spc="0" normalizeH="0" baseline="0" noProof="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8" name="Freeform 4"/>
            <p:cNvSpPr>
              <a:spLocks noChangeAspect="1"/>
            </p:cNvSpPr>
            <p:nvPr/>
          </p:nvSpPr>
          <p:spPr bwMode="auto">
            <a:xfrm>
              <a:off x="1074294" y="1117792"/>
              <a:ext cx="93881" cy="61"/>
            </a:xfrm>
            <a:custGeom>
              <a:avLst/>
              <a:gdLst/>
              <a:ahLst/>
              <a:cxnLst>
                <a:cxn ang="0">
                  <a:pos x="0" y="794"/>
                </a:cxn>
                <a:cxn ang="0">
                  <a:pos x="1207645" y="0"/>
                </a:cxn>
              </a:cxnLst>
              <a:rect l="0" t="0" r="r" b="b"/>
              <a:pathLst>
                <a:path w="1207645" h="794">
                  <a:moveTo>
                    <a:pt x="0" y="794"/>
                  </a:moveTo>
                  <a:lnTo>
                    <a:pt x="12076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9" name="WordArt 5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074508" y="1121015"/>
              <a:ext cx="82037" cy="8463"/>
            </a:xfrm>
            <a:prstGeom prst="rect">
              <a:avLst/>
            </a:prstGeom>
            <a:ln w="12700"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6000" b="0" i="0" u="none" strike="noStrike" kern="10" cap="none" spc="0" normalizeH="0" baseline="0" noProof="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www.trinityhaus.tcd.ie</a:t>
              </a:r>
            </a:p>
          </p:txBody>
        </p:sp>
      </p:grpSp>
      <p:sp>
        <p:nvSpPr>
          <p:cNvPr id="26" name="Title 15"/>
          <p:cNvSpPr txBox="1">
            <a:spLocks/>
          </p:cNvSpPr>
          <p:nvPr/>
        </p:nvSpPr>
        <p:spPr>
          <a:xfrm>
            <a:off x="899592" y="1124744"/>
            <a:ext cx="6696744" cy="864096"/>
          </a:xfrm>
          <a:prstGeom prst="rect">
            <a:avLst/>
          </a:prstGeom>
        </p:spPr>
        <p:txBody>
          <a:bodyPr vert="horz" lIns="91440" tIns="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			</a:t>
            </a:r>
            <a: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5"/>
          <p:cNvSpPr txBox="1">
            <a:spLocks/>
          </p:cNvSpPr>
          <p:nvPr/>
        </p:nvSpPr>
        <p:spPr>
          <a:xfrm>
            <a:off x="0" y="476672"/>
            <a:ext cx="9252520" cy="3384376"/>
          </a:xfrm>
          <a:prstGeom prst="rect">
            <a:avLst/>
          </a:prstGeom>
        </p:spPr>
        <p:txBody>
          <a:bodyPr vert="horz" lIns="91440" tIns="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						</a:t>
            </a:r>
            <a:br>
              <a:rPr kumimoji="0" lang="en-I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IE" sz="6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I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Castlega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58800" y="0"/>
            <a:ext cx="11824399" cy="7080041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31235BB-84B9-4B69-90E8-2A70FC2E65DC}"/>
              </a:ext>
            </a:extLst>
          </p:cNvPr>
          <p:cNvSpPr txBox="1">
            <a:spLocks/>
          </p:cNvSpPr>
          <p:nvPr/>
        </p:nvSpPr>
        <p:spPr>
          <a:xfrm>
            <a:off x="3812036" y="4581128"/>
            <a:ext cx="5657197" cy="862391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Pedestrian priority, mixed modes of travel, good public realm  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809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2894" y="0"/>
            <a:ext cx="9869787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00208A3-EC71-4828-B936-B2D120C6FD79}"/>
              </a:ext>
            </a:extLst>
          </p:cNvPr>
          <p:cNvSpPr txBox="1">
            <a:spLocks/>
          </p:cNvSpPr>
          <p:nvPr/>
        </p:nvSpPr>
        <p:spPr>
          <a:xfrm>
            <a:off x="4076700" y="-105983"/>
            <a:ext cx="5067300" cy="862391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Positively subversive topics 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667A387-1ED7-4BD1-ABAB-D1A0A6BB6332}"/>
              </a:ext>
            </a:extLst>
          </p:cNvPr>
          <p:cNvSpPr txBox="1">
            <a:spLocks/>
          </p:cNvSpPr>
          <p:nvPr/>
        </p:nvSpPr>
        <p:spPr>
          <a:xfrm>
            <a:off x="0" y="-139700"/>
            <a:ext cx="3365500" cy="720877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lIns="288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Public realm in Copenhagen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Art in Carlow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Literature in Listowel 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Traditional Music in Ennis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Contemporary music in Dingle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McAuley Place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Can Naas build a food ecology based on restaurants, markets, festivals, Kerry Foods Group? </a:t>
            </a:r>
          </a:p>
          <a:p>
            <a:pPr marL="0" indent="0">
              <a:spcBef>
                <a:spcPts val="180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954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5571" y="0"/>
            <a:ext cx="10714344" cy="7137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79BA37-C656-41BF-A05D-05E6BACD9D95}"/>
              </a:ext>
            </a:extLst>
          </p:cNvPr>
          <p:cNvSpPr/>
          <p:nvPr/>
        </p:nvSpPr>
        <p:spPr>
          <a:xfrm>
            <a:off x="-212271" y="-349704"/>
            <a:ext cx="3793671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196CCDF4-A3B2-40AC-B0EE-0BADD47A446E}"/>
              </a:ext>
            </a:extLst>
          </p:cNvPr>
          <p:cNvSpPr txBox="1">
            <a:spLocks/>
          </p:cNvSpPr>
          <p:nvPr/>
        </p:nvSpPr>
        <p:spPr>
          <a:xfrm>
            <a:off x="269467" y="902087"/>
            <a:ext cx="3173093" cy="55409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600" b="1" dirty="0">
                <a:solidFill>
                  <a:schemeClr val="bg1"/>
                </a:solidFill>
              </a:rPr>
              <a:t>Market Place Kilkenny</a:t>
            </a:r>
          </a:p>
          <a:p>
            <a:pPr marL="0" indent="0">
              <a:buNone/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IE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IE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60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362" y="1345959"/>
            <a:ext cx="8399276" cy="5176736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4800"/>
              </a:spcBef>
              <a:buNone/>
            </a:pP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 implementation</a:t>
            </a:r>
          </a:p>
          <a:p>
            <a:pPr marL="0" indent="0" algn="ctr">
              <a:spcBef>
                <a:spcPts val="4800"/>
              </a:spcBef>
              <a:buNone/>
            </a:pP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Collaborative stakeholder capacity </a:t>
            </a:r>
          </a:p>
          <a:p>
            <a:pPr marL="0" indent="0" algn="ctr">
              <a:spcBef>
                <a:spcPts val="4800"/>
              </a:spcBef>
              <a:buNone/>
            </a:pP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Naas Urban Observatory? </a:t>
            </a:r>
          </a:p>
        </p:txBody>
      </p:sp>
    </p:spTree>
    <p:extLst>
      <p:ext uri="{BB962C8B-B14F-4D97-AF65-F5344CB8AC3E}">
        <p14:creationId xmlns:p14="http://schemas.microsoft.com/office/powerpoint/2010/main" xmlns="" val="3877565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362" y="1345959"/>
            <a:ext cx="8399276" cy="5176736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IE" sz="9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 </a:t>
            </a:r>
          </a:p>
        </p:txBody>
      </p:sp>
    </p:spTree>
    <p:extLst>
      <p:ext uri="{BB962C8B-B14F-4D97-AF65-F5344CB8AC3E}">
        <p14:creationId xmlns:p14="http://schemas.microsoft.com/office/powerpoint/2010/main" xmlns="" val="1221111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7E51F11-BEF5-4824-87BD-843DF1E587B5}"/>
              </a:ext>
            </a:extLst>
          </p:cNvPr>
          <p:cNvSpPr/>
          <p:nvPr/>
        </p:nvSpPr>
        <p:spPr>
          <a:xfrm>
            <a:off x="-125835" y="0"/>
            <a:ext cx="9731229" cy="72564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014" y="2172370"/>
            <a:ext cx="8021972" cy="1470025"/>
          </a:xfrm>
        </p:spPr>
        <p:txBody>
          <a:bodyPr>
            <a:noAutofit/>
          </a:bodyPr>
          <a:lstStyle/>
          <a:p>
            <a:r>
              <a:rPr lang="en-IE" sz="8000" b="1" dirty="0">
                <a:solidFill>
                  <a:schemeClr val="bg1"/>
                </a:solidFill>
              </a:rPr>
              <a:t>2018 - 2024 - 2040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F6A87CB-C2A9-419E-BFA7-34F8537DC78D}"/>
              </a:ext>
            </a:extLst>
          </p:cNvPr>
          <p:cNvSpPr/>
          <p:nvPr/>
        </p:nvSpPr>
        <p:spPr>
          <a:xfrm>
            <a:off x="-587229" y="9227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868352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01" y="87874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IE" sz="4000" dirty="0"/>
              <a:t>M7 3-lane upgrade life span.</a:t>
            </a:r>
          </a:p>
          <a:p>
            <a:r>
              <a:rPr lang="en-IE" sz="4000" dirty="0" err="1"/>
              <a:t>Iarnrod</a:t>
            </a:r>
            <a:r>
              <a:rPr lang="en-IE" sz="4000" dirty="0"/>
              <a:t> </a:t>
            </a:r>
            <a:r>
              <a:rPr lang="en-IE" sz="4000" dirty="0" err="1"/>
              <a:t>Eireann</a:t>
            </a:r>
            <a:r>
              <a:rPr lang="en-IE" sz="4000" dirty="0"/>
              <a:t> 4-track to Kildare</a:t>
            </a:r>
          </a:p>
          <a:p>
            <a:r>
              <a:rPr lang="en-IE" sz="4000" dirty="0"/>
              <a:t>Naas Main St at capacity</a:t>
            </a:r>
          </a:p>
          <a:p>
            <a:r>
              <a:rPr lang="en-IE" sz="4000" dirty="0"/>
              <a:t>Junction 9 at capacity</a:t>
            </a:r>
          </a:p>
          <a:p>
            <a:r>
              <a:rPr lang="en-IE" sz="4000" dirty="0"/>
              <a:t>Town of 50,000</a:t>
            </a:r>
            <a:r>
              <a:rPr lang="en-IE" sz="4000" b="1" dirty="0"/>
              <a:t>?? </a:t>
            </a:r>
            <a:r>
              <a:rPr lang="en-IE" sz="4000" dirty="0"/>
              <a:t>needs internal public transport, cycle links, reduced car dependency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937522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0" y="-374191"/>
            <a:ext cx="10217150" cy="74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0404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ttps://i2.wp.com/www.kildarearchsoc.ie/wp-content/uploads/2012/12/Medieval-Naas.jpg"/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8" t="5371" r="3972" b="3331"/>
          <a:stretch/>
        </p:blipFill>
        <p:spPr bwMode="auto">
          <a:xfrm>
            <a:off x="114300" y="1028699"/>
            <a:ext cx="4457700" cy="58293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68561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en-IE" sz="3600" b="1" dirty="0"/>
              <a:t>Kildare Archaeological Society</a:t>
            </a:r>
            <a:r>
              <a:rPr lang="en-IE" sz="3600" dirty="0"/>
              <a:t>: Vol XVI, No4, 1983/84 </a:t>
            </a:r>
            <a:r>
              <a:rPr lang="en-IE" sz="3600" b="1" dirty="0"/>
              <a:t>Castles of Naas, Ben </a:t>
            </a:r>
            <a:r>
              <a:rPr lang="en-IE" sz="3600" b="1" dirty="0" err="1"/>
              <a:t>Murtagh</a:t>
            </a:r>
            <a:endParaRPr lang="en-IE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b="1" dirty="0"/>
              <a:t>A</a:t>
            </a:r>
            <a:r>
              <a:rPr lang="en-IE" dirty="0"/>
              <a:t> St David’s Castle</a:t>
            </a:r>
          </a:p>
          <a:p>
            <a:r>
              <a:rPr lang="en-IE" b="1" dirty="0"/>
              <a:t>B</a:t>
            </a:r>
            <a:r>
              <a:rPr lang="en-IE" dirty="0"/>
              <a:t> Eustace Castle</a:t>
            </a:r>
          </a:p>
          <a:p>
            <a:r>
              <a:rPr lang="en-IE" b="1" dirty="0"/>
              <a:t>C</a:t>
            </a:r>
            <a:r>
              <a:rPr lang="en-IE" dirty="0"/>
              <a:t> Watergate Castle</a:t>
            </a:r>
          </a:p>
          <a:p>
            <a:r>
              <a:rPr lang="en-IE" b="1" dirty="0"/>
              <a:t>D</a:t>
            </a:r>
            <a:r>
              <a:rPr lang="en-IE" dirty="0"/>
              <a:t> mentioned in 1782</a:t>
            </a:r>
          </a:p>
          <a:p>
            <a:r>
              <a:rPr lang="en-IE" b="1" dirty="0"/>
              <a:t>E</a:t>
            </a:r>
            <a:r>
              <a:rPr lang="en-IE" dirty="0"/>
              <a:t> Black Castle</a:t>
            </a:r>
          </a:p>
          <a:p>
            <a:r>
              <a:rPr lang="en-IE" b="1" dirty="0"/>
              <a:t>F</a:t>
            </a:r>
            <a:r>
              <a:rPr lang="en-IE" dirty="0"/>
              <a:t> </a:t>
            </a:r>
            <a:r>
              <a:rPr lang="en-IE" dirty="0" err="1"/>
              <a:t>Lyard’s</a:t>
            </a:r>
            <a:r>
              <a:rPr lang="en-IE" dirty="0"/>
              <a:t> or Motley </a:t>
            </a:r>
          </a:p>
          <a:p>
            <a:r>
              <a:rPr lang="en-IE" b="1" dirty="0"/>
              <a:t>G</a:t>
            </a:r>
            <a:r>
              <a:rPr lang="en-IE" dirty="0"/>
              <a:t> White Castle </a:t>
            </a:r>
          </a:p>
          <a:p>
            <a:r>
              <a:rPr lang="en-IE" b="1" dirty="0"/>
              <a:t>H</a:t>
            </a:r>
            <a:r>
              <a:rPr lang="en-IE" dirty="0"/>
              <a:t> Wheatley’s Castle</a:t>
            </a:r>
          </a:p>
        </p:txBody>
      </p:sp>
    </p:spTree>
    <p:extLst>
      <p:ext uri="{BB962C8B-B14F-4D97-AF65-F5344CB8AC3E}">
        <p14:creationId xmlns:p14="http://schemas.microsoft.com/office/powerpoint/2010/main" xmlns="" val="357931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2418F6-C7E6-4AFC-8CB5-3B022E100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75003" y="-47466"/>
            <a:ext cx="1755648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8511D7-5D70-4F4A-A0CB-C7C52EFC3E16}"/>
              </a:ext>
            </a:extLst>
          </p:cNvPr>
          <p:cNvSpPr/>
          <p:nvPr/>
        </p:nvSpPr>
        <p:spPr>
          <a:xfrm>
            <a:off x="-425183" y="-372676"/>
            <a:ext cx="5266124" cy="8044543"/>
          </a:xfrm>
          <a:prstGeom prst="rect">
            <a:avLst/>
          </a:prstGeom>
          <a:solidFill>
            <a:schemeClr val="accent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8BC5A0-AF52-410A-B421-6BA58B9753C9}"/>
              </a:ext>
            </a:extLst>
          </p:cNvPr>
          <p:cNvSpPr txBox="1">
            <a:spLocks/>
          </p:cNvSpPr>
          <p:nvPr/>
        </p:nvSpPr>
        <p:spPr>
          <a:xfrm>
            <a:off x="315858" y="793166"/>
            <a:ext cx="4404059" cy="51767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2400"/>
              </a:spcBef>
              <a:buNone/>
            </a:pPr>
            <a:r>
              <a:rPr lang="en-IE" sz="4000" b="1" dirty="0">
                <a:solidFill>
                  <a:schemeClr val="bg1"/>
                </a:solidFill>
              </a:rPr>
              <a:t>Identity / Role &amp; Value System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4000" b="1" dirty="0">
                <a:solidFill>
                  <a:schemeClr val="bg1"/>
                </a:solidFill>
              </a:rPr>
              <a:t>Integrated Themes</a:t>
            </a:r>
          </a:p>
          <a:p>
            <a:pPr marL="0" lvl="0" indent="0">
              <a:spcBef>
                <a:spcPts val="2400"/>
              </a:spcBef>
              <a:buNone/>
            </a:pPr>
            <a:r>
              <a:rPr lang="en-IE" sz="4000" b="1" dirty="0">
                <a:solidFill>
                  <a:schemeClr val="bg1"/>
                </a:solidFill>
              </a:rPr>
              <a:t>Long term thinking</a:t>
            </a:r>
          </a:p>
          <a:p>
            <a:pPr marL="0" lvl="0" indent="0">
              <a:spcBef>
                <a:spcPts val="2400"/>
              </a:spcBef>
              <a:buNone/>
            </a:pPr>
            <a:r>
              <a:rPr lang="en-IE" sz="4000" b="1" dirty="0">
                <a:solidFill>
                  <a:schemeClr val="bg1"/>
                </a:solidFill>
              </a:rPr>
              <a:t>Legible town jigsaw</a:t>
            </a:r>
          </a:p>
          <a:p>
            <a:pPr marL="0" lvl="0" indent="0">
              <a:spcBef>
                <a:spcPts val="2400"/>
              </a:spcBef>
              <a:buNone/>
            </a:pPr>
            <a:r>
              <a:rPr lang="en-IE" sz="4000" b="1" dirty="0">
                <a:solidFill>
                  <a:schemeClr val="bg1"/>
                </a:solidFill>
              </a:rPr>
              <a:t>Good governance</a:t>
            </a:r>
          </a:p>
          <a:p>
            <a:pPr marL="0" lvl="0" indent="0">
              <a:spcBef>
                <a:spcPts val="2400"/>
              </a:spcBef>
              <a:buNone/>
            </a:pPr>
            <a:r>
              <a:rPr lang="en-IE" sz="4000" b="1" dirty="0">
                <a:solidFill>
                  <a:schemeClr val="bg1"/>
                </a:solidFill>
              </a:rPr>
              <a:t>Infrastructure</a:t>
            </a:r>
          </a:p>
          <a:p>
            <a:pPr lvl="0"/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111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5820" y="-200025"/>
            <a:ext cx="9713089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0676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/>
              <a:t>Backcasting from 2040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IE" dirty="0"/>
              <a:t>Population 50,000</a:t>
            </a:r>
            <a:r>
              <a:rPr lang="en-IE" b="1" dirty="0"/>
              <a:t>??</a:t>
            </a:r>
            <a:r>
              <a:rPr lang="en-IE" dirty="0"/>
              <a:t> people.</a:t>
            </a:r>
          </a:p>
          <a:p>
            <a:r>
              <a:rPr lang="en-IE" dirty="0"/>
              <a:t>LAP 2024 should provide for 2024 increase and begin skeleton of 2040.</a:t>
            </a:r>
          </a:p>
          <a:p>
            <a:r>
              <a:rPr lang="en-IE" dirty="0"/>
              <a:t>Access to the town centre (schools, retail, etc.) from Naas residential and employment made possible by walking cycling or public transport.</a:t>
            </a:r>
          </a:p>
          <a:p>
            <a:r>
              <a:rPr lang="en-IE" dirty="0"/>
              <a:t>Main street to be gradually reduced in the traffic network. Car parking/ servicing at rear</a:t>
            </a:r>
          </a:p>
          <a:p>
            <a:r>
              <a:rPr lang="en-IE" dirty="0"/>
              <a:t>High density opportunities in centre.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4899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IE" dirty="0"/>
              <a:t>LAP should have Objective for completion of Multi-modal Transport Study for next LAP.</a:t>
            </a:r>
          </a:p>
          <a:p>
            <a:r>
              <a:rPr lang="en-IE" dirty="0"/>
              <a:t>Focus in LAP should be on north-west quadrant and west of Naas.</a:t>
            </a:r>
          </a:p>
          <a:p>
            <a:r>
              <a:rPr lang="en-IE" dirty="0"/>
              <a:t>Potential for car park close to, and, bus and cycle links to Rail Station.</a:t>
            </a:r>
          </a:p>
          <a:p>
            <a:r>
              <a:rPr lang="en-IE" dirty="0"/>
              <a:t>Naas bus terminus in N/W also multi-storey P</a:t>
            </a:r>
          </a:p>
          <a:p>
            <a:r>
              <a:rPr lang="en-IE" dirty="0"/>
              <a:t>Harbour Development with only pedestrian/ cycle bridges to town, car access from west.</a:t>
            </a:r>
          </a:p>
        </p:txBody>
      </p:sp>
    </p:spTree>
    <p:extLst>
      <p:ext uri="{BB962C8B-B14F-4D97-AF65-F5344CB8AC3E}">
        <p14:creationId xmlns:p14="http://schemas.microsoft.com/office/powerpoint/2010/main" xmlns="" val="1500486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362" y="1345959"/>
            <a:ext cx="8399276" cy="5176736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IE" sz="10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Design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IE" sz="8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Issues for Naas</a:t>
            </a:r>
          </a:p>
        </p:txBody>
      </p:sp>
    </p:spTree>
    <p:extLst>
      <p:ext uri="{BB962C8B-B14F-4D97-AF65-F5344CB8AC3E}">
        <p14:creationId xmlns:p14="http://schemas.microsoft.com/office/powerpoint/2010/main" xmlns="" val="905285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1121" y="1681264"/>
            <a:ext cx="5921758" cy="5176736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IE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Urbanism Values &amp; Design Qualities   </a:t>
            </a:r>
          </a:p>
        </p:txBody>
      </p:sp>
    </p:spTree>
    <p:extLst>
      <p:ext uri="{BB962C8B-B14F-4D97-AF65-F5344CB8AC3E}">
        <p14:creationId xmlns:p14="http://schemas.microsoft.com/office/powerpoint/2010/main" xmlns="" val="1633577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14B859-4EF1-474D-831C-6ABE84AD7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1346"/>
            <a:ext cx="9144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49E93CCE-8E51-403E-934D-B02633BBC5AD}"/>
              </a:ext>
            </a:extLst>
          </p:cNvPr>
          <p:cNvSpPr txBox="1">
            <a:spLocks/>
          </p:cNvSpPr>
          <p:nvPr/>
        </p:nvSpPr>
        <p:spPr>
          <a:xfrm>
            <a:off x="489894" y="740710"/>
            <a:ext cx="2219584" cy="1417617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r>
              <a:rPr lang="en-IE" sz="3200" dirty="0">
                <a:solidFill>
                  <a:schemeClr val="bg1"/>
                </a:solidFill>
              </a:rPr>
              <a:t>biodiversity &amp; connection to nature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9DD721CA-0E56-45EA-BAA9-C250EAC779CD}"/>
              </a:ext>
            </a:extLst>
          </p:cNvPr>
          <p:cNvSpPr txBox="1">
            <a:spLocks/>
          </p:cNvSpPr>
          <p:nvPr/>
        </p:nvSpPr>
        <p:spPr>
          <a:xfrm>
            <a:off x="2953889" y="420374"/>
            <a:ext cx="2503170" cy="793377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b="0" dirty="0"/>
              <a:t>Inclusion &amp; participation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B89B2D75-4A01-41FF-A8D4-10B32934F9A8}"/>
              </a:ext>
            </a:extLst>
          </p:cNvPr>
          <p:cNvSpPr txBox="1">
            <a:spLocks/>
          </p:cNvSpPr>
          <p:nvPr/>
        </p:nvSpPr>
        <p:spPr>
          <a:xfrm>
            <a:off x="5792396" y="560018"/>
            <a:ext cx="2079812" cy="759449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>
                <a:solidFill>
                  <a:srgbClr val="FFFF00"/>
                </a:solidFill>
              </a:rPr>
              <a:t>Diversity &amp; liveliness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7629DDE7-85DF-45B6-9B77-CE8FE61DAC72}"/>
              </a:ext>
            </a:extLst>
          </p:cNvPr>
          <p:cNvSpPr txBox="1">
            <a:spLocks/>
          </p:cNvSpPr>
          <p:nvPr/>
        </p:nvSpPr>
        <p:spPr>
          <a:xfrm>
            <a:off x="5792396" y="1550428"/>
            <a:ext cx="2522220" cy="1061353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>
                <a:solidFill>
                  <a:srgbClr val="FFFF00"/>
                </a:solidFill>
              </a:rPr>
              <a:t>connectivity, &amp; choice of movement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207A60B7-55C8-457D-9C0C-6AE6BB011113}"/>
              </a:ext>
            </a:extLst>
          </p:cNvPr>
          <p:cNvSpPr txBox="1">
            <a:spLocks/>
          </p:cNvSpPr>
          <p:nvPr/>
        </p:nvSpPr>
        <p:spPr>
          <a:xfrm>
            <a:off x="6287949" y="2784795"/>
            <a:ext cx="2442210" cy="1148925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b="0" dirty="0"/>
              <a:t>safe &amp;  comfortable pubic realm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FECE40C8-BB68-4422-B2B3-169E01FDB03C}"/>
              </a:ext>
            </a:extLst>
          </p:cNvPr>
          <p:cNvSpPr txBox="1">
            <a:spLocks/>
          </p:cNvSpPr>
          <p:nvPr/>
        </p:nvSpPr>
        <p:spPr>
          <a:xfrm>
            <a:off x="3334629" y="5141746"/>
            <a:ext cx="1499382" cy="1474803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>
                <a:solidFill>
                  <a:srgbClr val="FFFF00"/>
                </a:solidFill>
              </a:rPr>
              <a:t>Sense of place &amp; identity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CD793EEF-6B31-417F-9F80-F246FB3B7E9A}"/>
              </a:ext>
            </a:extLst>
          </p:cNvPr>
          <p:cNvSpPr txBox="1">
            <a:spLocks/>
          </p:cNvSpPr>
          <p:nvPr/>
        </p:nvSpPr>
        <p:spPr>
          <a:xfrm>
            <a:off x="5271359" y="5672344"/>
            <a:ext cx="2540822" cy="836032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b="0" dirty="0"/>
              <a:t>coherence &amp; good legibility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622D403F-2670-4D39-B370-F77471D92652}"/>
              </a:ext>
            </a:extLst>
          </p:cNvPr>
          <p:cNvSpPr txBox="1">
            <a:spLocks/>
          </p:cNvSpPr>
          <p:nvPr/>
        </p:nvSpPr>
        <p:spPr>
          <a:xfrm>
            <a:off x="6212342" y="4097726"/>
            <a:ext cx="2169011" cy="1421645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>
                <a:solidFill>
                  <a:srgbClr val="FFFF00"/>
                </a:solidFill>
              </a:rPr>
              <a:t>quality, affordable, diverse housing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D2A3B1C2-B676-44F7-BB39-7D02A0484782}"/>
              </a:ext>
            </a:extLst>
          </p:cNvPr>
          <p:cNvSpPr txBox="1">
            <a:spLocks/>
          </p:cNvSpPr>
          <p:nvPr/>
        </p:nvSpPr>
        <p:spPr>
          <a:xfrm>
            <a:off x="245483" y="2501355"/>
            <a:ext cx="2708406" cy="732950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>
                <a:solidFill>
                  <a:srgbClr val="FFFF00"/>
                </a:solidFill>
              </a:rPr>
              <a:t>Environmental sustainability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690EFE6E-D532-4C3D-BB84-59EC46638C09}"/>
              </a:ext>
            </a:extLst>
          </p:cNvPr>
          <p:cNvSpPr txBox="1">
            <a:spLocks/>
          </p:cNvSpPr>
          <p:nvPr/>
        </p:nvSpPr>
        <p:spPr>
          <a:xfrm>
            <a:off x="139808" y="3608145"/>
            <a:ext cx="2737905" cy="959932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>
                <a:solidFill>
                  <a:srgbClr val="FFFF00"/>
                </a:solidFill>
              </a:rPr>
              <a:t>economic opportunities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504EFBE7-6949-40BC-94BF-A128C2053405}"/>
              </a:ext>
            </a:extLst>
          </p:cNvPr>
          <p:cNvSpPr txBox="1">
            <a:spLocks/>
          </p:cNvSpPr>
          <p:nvPr/>
        </p:nvSpPr>
        <p:spPr>
          <a:xfrm>
            <a:off x="282238" y="4933777"/>
            <a:ext cx="2657895" cy="117118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lIns="72000" tIns="144000" rIns="72000" bIns="144000" rtlCol="0">
            <a:noAutofit/>
          </a:bodyPr>
          <a:lstStyle>
            <a:defPPr>
              <a:defRPr lang="en-US"/>
            </a:defPPr>
            <a:lvl1pPr indent="0" algn="ctr" defTabSz="685800">
              <a:lnSpc>
                <a:spcPts val="23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b="0" dirty="0"/>
              <a:t>innovation, creativity, education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4AEE02F6-2E88-4003-9F8C-D25DB41C8597}"/>
              </a:ext>
            </a:extLst>
          </p:cNvPr>
          <p:cNvSpPr txBox="1">
            <a:spLocks/>
          </p:cNvSpPr>
          <p:nvPr/>
        </p:nvSpPr>
        <p:spPr>
          <a:xfrm>
            <a:off x="3242977" y="3020818"/>
            <a:ext cx="2159831" cy="935073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108000" tIns="45720" rIns="108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U</a:t>
            </a:r>
            <a:r>
              <a:rPr lang="en-IE" sz="3600" b="1" dirty="0">
                <a:solidFill>
                  <a:schemeClr val="bg1"/>
                </a:solidFill>
              </a:rPr>
              <a:t>rbanism Values 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986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70555" y="0"/>
            <a:ext cx="10514555" cy="68580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667A387-1ED7-4BD1-ABAB-D1A0A6BB6332}"/>
              </a:ext>
            </a:extLst>
          </p:cNvPr>
          <p:cNvSpPr txBox="1">
            <a:spLocks/>
          </p:cNvSpPr>
          <p:nvPr/>
        </p:nvSpPr>
        <p:spPr>
          <a:xfrm>
            <a:off x="6126481" y="-271083"/>
            <a:ext cx="3398520" cy="720877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rgbClr val="FFFF00"/>
                </a:solidFill>
              </a:rPr>
              <a:t>Density</a:t>
            </a:r>
            <a:r>
              <a:rPr lang="en-IE" sz="3200" b="1" dirty="0">
                <a:solidFill>
                  <a:schemeClr val="bg1"/>
                </a:solidFill>
              </a:rPr>
              <a:t> of use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rgbClr val="FFFF00"/>
                </a:solidFill>
              </a:rPr>
              <a:t>Diversity</a:t>
            </a:r>
            <a:r>
              <a:rPr lang="en-IE" sz="3200" b="1" dirty="0">
                <a:solidFill>
                  <a:schemeClr val="bg1"/>
                </a:solidFill>
              </a:rPr>
              <a:t> of building use </a:t>
            </a:r>
            <a:r>
              <a:rPr lang="en-IE" sz="2400" b="1" dirty="0">
                <a:solidFill>
                  <a:schemeClr val="bg1"/>
                </a:solidFill>
              </a:rPr>
              <a:t>(mixed-use residential, healthcare, education, local services, amenity spaces, playgrounds etc.)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Range of </a:t>
            </a:r>
            <a:r>
              <a:rPr lang="en-IE" sz="3200" b="1" dirty="0">
                <a:solidFill>
                  <a:srgbClr val="FFFF00"/>
                </a:solidFill>
              </a:rPr>
              <a:t>open space</a:t>
            </a:r>
            <a:r>
              <a:rPr lang="en-IE" sz="3200" b="1" dirty="0">
                <a:solidFill>
                  <a:schemeClr val="bg1"/>
                </a:solidFill>
              </a:rPr>
              <a:t> use </a:t>
            </a:r>
            <a:endParaRPr lang="en-IE" sz="24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rgbClr val="FFFF00"/>
                </a:solidFill>
              </a:rPr>
              <a:t>Active</a:t>
            </a:r>
            <a:r>
              <a:rPr lang="en-IE" sz="3200" b="1" dirty="0">
                <a:solidFill>
                  <a:schemeClr val="bg1"/>
                </a:solidFill>
              </a:rPr>
              <a:t> street frontage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884E0DA8-B29A-4BED-9106-6C7B741F1D36}"/>
              </a:ext>
            </a:extLst>
          </p:cNvPr>
          <p:cNvSpPr txBox="1">
            <a:spLocks/>
          </p:cNvSpPr>
          <p:nvPr/>
        </p:nvSpPr>
        <p:spPr>
          <a:xfrm>
            <a:off x="-198486" y="-271083"/>
            <a:ext cx="6324967" cy="102133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Urban Design Qualities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2051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14B859-4EF1-474D-831C-6ABE84AD7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7943" y="-1822003"/>
            <a:ext cx="9781943" cy="970760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ED752510-A229-4E36-8519-A07BD963A045}"/>
              </a:ext>
            </a:extLst>
          </p:cNvPr>
          <p:cNvSpPr txBox="1">
            <a:spLocks/>
          </p:cNvSpPr>
          <p:nvPr/>
        </p:nvSpPr>
        <p:spPr>
          <a:xfrm>
            <a:off x="5219701" y="-271083"/>
            <a:ext cx="4038600" cy="720877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Compact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Imageability (distinct, recognisable)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Legibility &amp; wayfinding 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Enclosure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Human-scale 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Linkage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Coherence 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Accessibility &amp; usability 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Safety &amp; security 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Comfort &amp; Enjoyment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11C4AABF-0B21-4818-A864-C47AE359E2D9}"/>
              </a:ext>
            </a:extLst>
          </p:cNvPr>
          <p:cNvSpPr txBox="1">
            <a:spLocks/>
          </p:cNvSpPr>
          <p:nvPr/>
        </p:nvSpPr>
        <p:spPr>
          <a:xfrm>
            <a:off x="-181234" y="-271083"/>
            <a:ext cx="5400935" cy="102133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684000" tIns="45720" rIns="3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Urban Design Qualities Qualities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3686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878103-6559-4AE7-9E25-E57127073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46751" y="0"/>
            <a:ext cx="10266947" cy="68580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0667A387-1ED7-4BD1-ABAB-D1A0A6BB6332}"/>
              </a:ext>
            </a:extLst>
          </p:cNvPr>
          <p:cNvSpPr txBox="1">
            <a:spLocks/>
          </p:cNvSpPr>
          <p:nvPr/>
        </p:nvSpPr>
        <p:spPr>
          <a:xfrm>
            <a:off x="5791201" y="-106680"/>
            <a:ext cx="3520440" cy="720877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alpha val="55000"/>
            </a:schemeClr>
          </a:solidFill>
          <a:ln>
            <a:noFill/>
          </a:ln>
        </p:spPr>
        <p:txBody>
          <a:bodyPr vert="horz" lIns="14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Quality &amp; durable local materials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Local &amp; vernacular detailing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Provision of diverse seating &amp; shelter options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Integrated green &amp; blue spaces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Adaptability &amp; flexibility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Resilience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Conservation &amp; protected structures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884E0DA8-B29A-4BED-9106-6C7B741F1D36}"/>
              </a:ext>
            </a:extLst>
          </p:cNvPr>
          <p:cNvSpPr txBox="1">
            <a:spLocks/>
          </p:cNvSpPr>
          <p:nvPr/>
        </p:nvSpPr>
        <p:spPr>
          <a:xfrm>
            <a:off x="-198486" y="-271083"/>
            <a:ext cx="5989686" cy="102133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Urban Design Qualities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1653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7978" y="2357430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7544" y="692696"/>
            <a:ext cx="8229600" cy="564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8" name="Picture 27" descr="symptoms-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084772" y="1289720"/>
            <a:ext cx="11228772" cy="4592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3806" y="1327035"/>
            <a:ext cx="1859706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Utilities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Urban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800" b="1" dirty="0">
              <a:solidFill>
                <a:prstClr val="black"/>
              </a:solidFill>
              <a:latin typeface="Corb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Institutions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1E1A6CEE-070F-471F-A1BA-BBC90344D0EC}"/>
              </a:ext>
            </a:extLst>
          </p:cNvPr>
          <p:cNvSpPr txBox="1">
            <a:spLocks/>
          </p:cNvSpPr>
          <p:nvPr/>
        </p:nvSpPr>
        <p:spPr>
          <a:xfrm>
            <a:off x="0" y="-243268"/>
            <a:ext cx="9323512" cy="102133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prstClr val="white"/>
                </a:solidFill>
                <a:latin typeface="Calibri" panose="020F0502020204030204"/>
              </a:rPr>
              <a:t>Hard &amp; Soft Infrastructures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01E03AB7-E208-4BBA-B34F-161E6938A7A7}"/>
              </a:ext>
            </a:extLst>
          </p:cNvPr>
          <p:cNvSpPr txBox="1">
            <a:spLocks/>
          </p:cNvSpPr>
          <p:nvPr/>
        </p:nvSpPr>
        <p:spPr>
          <a:xfrm>
            <a:off x="1959894" y="1327035"/>
            <a:ext cx="3297906" cy="14016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Top-down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BC4F77E-038C-470D-A1D4-E5932979FD35}"/>
              </a:ext>
            </a:extLst>
          </p:cNvPr>
          <p:cNvSpPr txBox="1">
            <a:spLocks/>
          </p:cNvSpPr>
          <p:nvPr/>
        </p:nvSpPr>
        <p:spPr>
          <a:xfrm>
            <a:off x="2158014" y="5858995"/>
            <a:ext cx="3297906" cy="14016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Bottom-up </a:t>
            </a:r>
          </a:p>
        </p:txBody>
      </p:sp>
    </p:spTree>
    <p:extLst>
      <p:ext uri="{BB962C8B-B14F-4D97-AF65-F5344CB8AC3E}">
        <p14:creationId xmlns:p14="http://schemas.microsoft.com/office/powerpoint/2010/main" xmlns="" val="297082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20211B-FFB8-4551-AA37-74ADF1979B44}"/>
              </a:ext>
            </a:extLst>
          </p:cNvPr>
          <p:cNvSpPr/>
          <p:nvPr/>
        </p:nvSpPr>
        <p:spPr>
          <a:xfrm>
            <a:off x="-101600" y="-241300"/>
            <a:ext cx="9994900" cy="7556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6BBD5B7C-680C-4993-BECE-49E63B1A94EF}"/>
              </a:ext>
            </a:extLst>
          </p:cNvPr>
          <p:cNvSpPr txBox="1">
            <a:spLocks/>
          </p:cNvSpPr>
          <p:nvPr/>
        </p:nvSpPr>
        <p:spPr>
          <a:xfrm>
            <a:off x="521608" y="843807"/>
            <a:ext cx="8748484" cy="51767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IE" sz="4800" b="1" dirty="0">
                <a:solidFill>
                  <a:schemeClr val="bg1"/>
                </a:solidFill>
              </a:rPr>
              <a:t>Overall context:</a:t>
            </a:r>
          </a:p>
          <a:p>
            <a:pPr marL="355600" indent="-355600">
              <a:spcBef>
                <a:spcPts val="600"/>
              </a:spcBef>
            </a:pPr>
            <a:r>
              <a:rPr lang="en-IE" sz="4400" b="1" dirty="0">
                <a:solidFill>
                  <a:schemeClr val="bg1"/>
                </a:solidFill>
              </a:rPr>
              <a:t>LAP – legal / statutory </a:t>
            </a:r>
          </a:p>
          <a:p>
            <a:pPr marL="355600" indent="-355600">
              <a:spcBef>
                <a:spcPts val="600"/>
              </a:spcBef>
            </a:pPr>
            <a:r>
              <a:rPr lang="en-IE" sz="4400" b="1" dirty="0">
                <a:solidFill>
                  <a:schemeClr val="bg1"/>
                </a:solidFill>
              </a:rPr>
              <a:t>Regional – powerful plans - towns</a:t>
            </a:r>
          </a:p>
          <a:p>
            <a:pPr marL="355600" indent="-355600">
              <a:spcBef>
                <a:spcPts val="600"/>
              </a:spcBef>
            </a:pPr>
            <a:r>
              <a:rPr lang="en-IE" sz="4400" b="1" dirty="0">
                <a:solidFill>
                  <a:schemeClr val="bg1"/>
                </a:solidFill>
              </a:rPr>
              <a:t>National Planning Framework </a:t>
            </a:r>
          </a:p>
          <a:p>
            <a:pPr marL="0" indent="0">
              <a:spcBef>
                <a:spcPts val="1800"/>
              </a:spcBef>
              <a:buNone/>
            </a:pPr>
            <a:endParaRPr lang="en-IE" sz="10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5400" b="1" dirty="0">
                <a:solidFill>
                  <a:schemeClr val="bg1"/>
                </a:solidFill>
              </a:rPr>
              <a:t>How can we make this LAP really work for Naas? </a:t>
            </a:r>
          </a:p>
          <a:p>
            <a:pPr>
              <a:spcBef>
                <a:spcPts val="1800"/>
              </a:spcBef>
            </a:pPr>
            <a:endParaRPr lang="en-IE" sz="36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I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0859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1121" y="1681264"/>
            <a:ext cx="5921758" cy="5176736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IE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Urban Design challenges for Naas </a:t>
            </a:r>
          </a:p>
        </p:txBody>
      </p:sp>
    </p:spTree>
    <p:extLst>
      <p:ext uri="{BB962C8B-B14F-4D97-AF65-F5344CB8AC3E}">
        <p14:creationId xmlns:p14="http://schemas.microsoft.com/office/powerpoint/2010/main" xmlns="" val="7098795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72600" cy="702944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7438C302-0E6C-47A2-A1B0-531AAA4F3D9C}"/>
              </a:ext>
            </a:extLst>
          </p:cNvPr>
          <p:cNvSpPr txBox="1">
            <a:spLocks/>
          </p:cNvSpPr>
          <p:nvPr/>
        </p:nvSpPr>
        <p:spPr>
          <a:xfrm>
            <a:off x="-483107" y="-213933"/>
            <a:ext cx="4364227" cy="949129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684000" tIns="45720" rIns="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Overall Urban Structure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7D363D10-9B23-4C79-85C0-783DD999F8C2}"/>
              </a:ext>
            </a:extLst>
          </p:cNvPr>
          <p:cNvSpPr txBox="1">
            <a:spLocks/>
          </p:cNvSpPr>
          <p:nvPr/>
        </p:nvSpPr>
        <p:spPr>
          <a:xfrm>
            <a:off x="-229107" y="735197"/>
            <a:ext cx="3429507" cy="6508186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txBody>
          <a:bodyPr vert="horz" lIns="684000" tIns="45720" rIns="72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Small town centre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Low density cul-de-sac residential development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Peripheral development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Strong reliance on a small number of radial routes</a:t>
            </a:r>
          </a:p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9970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372598" cy="702944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327B0DE3-251D-41BF-9598-7A36360AAFCB}"/>
              </a:ext>
            </a:extLst>
          </p:cNvPr>
          <p:cNvSpPr txBox="1">
            <a:spLocks/>
          </p:cNvSpPr>
          <p:nvPr/>
        </p:nvSpPr>
        <p:spPr>
          <a:xfrm>
            <a:off x="-483107" y="-213933"/>
            <a:ext cx="3317747" cy="949129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684000" tIns="45720" rIns="72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2400" b="1" dirty="0">
                <a:solidFill>
                  <a:schemeClr val="bg1"/>
                </a:solidFill>
              </a:rPr>
              <a:t>Green &amp; Blue Areas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AF3A5A2B-34F9-471B-AF7D-3672E808DA25}"/>
              </a:ext>
            </a:extLst>
          </p:cNvPr>
          <p:cNvSpPr txBox="1">
            <a:spLocks/>
          </p:cNvSpPr>
          <p:nvPr/>
        </p:nvSpPr>
        <p:spPr>
          <a:xfrm>
            <a:off x="-229107" y="735197"/>
            <a:ext cx="3063747" cy="6508186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txBody>
          <a:bodyPr vert="horz" lIns="684000" tIns="45720" rIns="72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Under-utilised &amp; disconnected green spaces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Neglected canal &amp; harbour </a:t>
            </a:r>
          </a:p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8403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5031" y="426720"/>
            <a:ext cx="10074981" cy="755623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6B3A7849-40E6-4EF0-B000-56E6C1F680C0}"/>
              </a:ext>
            </a:extLst>
          </p:cNvPr>
          <p:cNvSpPr txBox="1">
            <a:spLocks/>
          </p:cNvSpPr>
          <p:nvPr/>
        </p:nvSpPr>
        <p:spPr>
          <a:xfrm>
            <a:off x="-426720" y="-271083"/>
            <a:ext cx="9738360" cy="956883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Lack of good connecting routes &amp; key public spaces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6407E7A8-FF9D-4ACA-9037-CEA654610297}"/>
              </a:ext>
            </a:extLst>
          </p:cNvPr>
          <p:cNvSpPr txBox="1">
            <a:spLocks/>
          </p:cNvSpPr>
          <p:nvPr/>
        </p:nvSpPr>
        <p:spPr>
          <a:xfrm>
            <a:off x="-229107" y="685800"/>
            <a:ext cx="3063747" cy="6557583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txBody>
          <a:bodyPr vert="horz" lIns="684000" tIns="45720" rIns="72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Large impermeable blocks of land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Over-used main routes that are undermined by traffic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Lack of easily accessed high quality public space </a:t>
            </a:r>
          </a:p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174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89943" y="-497224"/>
            <a:ext cx="10792484" cy="809436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CF49B263-745A-4207-BC33-D21068E3D01E}"/>
              </a:ext>
            </a:extLst>
          </p:cNvPr>
          <p:cNvSpPr txBox="1">
            <a:spLocks/>
          </p:cNvSpPr>
          <p:nvPr/>
        </p:nvSpPr>
        <p:spPr>
          <a:xfrm>
            <a:off x="-213867" y="-685800"/>
            <a:ext cx="3063747" cy="8106061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76000"/>
            </a:schemeClr>
          </a:solidFill>
          <a:ln>
            <a:noFill/>
          </a:ln>
        </p:spPr>
        <p:txBody>
          <a:bodyPr vert="horz" lIns="684000" tIns="45720" rIns="72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Town centre lacking in a fine urban grain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Impenetrable urban blocks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Few town centre connecting routes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Lack of main public square or similar usable central space </a:t>
            </a:r>
          </a:p>
          <a:p>
            <a:pPr marL="0" indent="0">
              <a:spcBef>
                <a:spcPts val="180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4841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4223" y="-512464"/>
            <a:ext cx="10792485" cy="8094363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824EB693-4FE6-4B15-AF66-895B88B98845}"/>
              </a:ext>
            </a:extLst>
          </p:cNvPr>
          <p:cNvSpPr txBox="1">
            <a:spLocks/>
          </p:cNvSpPr>
          <p:nvPr/>
        </p:nvSpPr>
        <p:spPr>
          <a:xfrm>
            <a:off x="-419224" y="-301563"/>
            <a:ext cx="10067486" cy="102133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Fragmented town core and lack of strong centres 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99338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4223" y="-512464"/>
            <a:ext cx="10792484" cy="8094363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1FF33BF0-D5F0-444D-8DCC-5848730E5BC2}"/>
              </a:ext>
            </a:extLst>
          </p:cNvPr>
          <p:cNvSpPr txBox="1">
            <a:spLocks/>
          </p:cNvSpPr>
          <p:nvPr/>
        </p:nvSpPr>
        <p:spPr>
          <a:xfrm>
            <a:off x="-1385499" y="6305549"/>
            <a:ext cx="11033760" cy="769621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108000" tIns="36000" rIns="108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Poor connection between centre &amp; periphery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6548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1121" y="1147864"/>
            <a:ext cx="5921758" cy="5176736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IE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Strengthening and renewing  the urban structure in Naas </a:t>
            </a:r>
          </a:p>
        </p:txBody>
      </p:sp>
    </p:spTree>
    <p:extLst>
      <p:ext uri="{BB962C8B-B14F-4D97-AF65-F5344CB8AC3E}">
        <p14:creationId xmlns:p14="http://schemas.microsoft.com/office/powerpoint/2010/main" xmlns="" val="2949362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65131" y="-1187102"/>
            <a:ext cx="12040824" cy="850992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39FC9C65-3AC4-4BCD-A62A-98B13A79DC2B}"/>
              </a:ext>
            </a:extLst>
          </p:cNvPr>
          <p:cNvSpPr txBox="1">
            <a:spLocks/>
          </p:cNvSpPr>
          <p:nvPr/>
        </p:nvSpPr>
        <p:spPr>
          <a:xfrm>
            <a:off x="-67675" y="-197833"/>
            <a:ext cx="5725525" cy="949129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288000" tIns="45720" rIns="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Thinking about Character Areas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122BE2DF-8766-4242-A6EE-748623D4FDE2}"/>
              </a:ext>
            </a:extLst>
          </p:cNvPr>
          <p:cNvSpPr txBox="1">
            <a:spLocks/>
          </p:cNvSpPr>
          <p:nvPr/>
        </p:nvSpPr>
        <p:spPr>
          <a:xfrm>
            <a:off x="-445007" y="751296"/>
            <a:ext cx="4150231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Primary uses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Route structure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Natural &amp; landscape character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Historic elements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Local perception </a:t>
            </a:r>
          </a:p>
        </p:txBody>
      </p:sp>
    </p:spTree>
    <p:extLst>
      <p:ext uri="{BB962C8B-B14F-4D97-AF65-F5344CB8AC3E}">
        <p14:creationId xmlns:p14="http://schemas.microsoft.com/office/powerpoint/2010/main" xmlns="" val="30598787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72600" cy="7029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F64046-2AC9-4504-AC29-93725D5DB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07" y="4965762"/>
            <a:ext cx="2767729" cy="2075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59198A-53E8-4671-A355-B6014F7C1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07" y="2695041"/>
            <a:ext cx="2767517" cy="2075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842CD0-F521-45E9-A45A-D7C87AFD4F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06"/>
          <a:stretch/>
        </p:blipFill>
        <p:spPr>
          <a:xfrm>
            <a:off x="3124934" y="1800377"/>
            <a:ext cx="3099451" cy="188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3EC550-04E4-4052-805B-C089FD4A31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378" y="425624"/>
            <a:ext cx="2765777" cy="2074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BB3CEA-FFF5-4B9A-AD06-AE5E008F5A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470"/>
          <a:stretch/>
        </p:blipFill>
        <p:spPr>
          <a:xfrm>
            <a:off x="3454400" y="11701"/>
            <a:ext cx="2463800" cy="1580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FA9771-28FD-44C8-A6E7-4705E90C40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461"/>
          <a:stretch/>
        </p:blipFill>
        <p:spPr>
          <a:xfrm>
            <a:off x="6845300" y="1770184"/>
            <a:ext cx="2527300" cy="1185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36E7C6B-5D59-46BC-93EC-708FB0BCA0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674"/>
          <a:stretch/>
        </p:blipFill>
        <p:spPr>
          <a:xfrm>
            <a:off x="6845300" y="-12111"/>
            <a:ext cx="2527300" cy="1655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0A3F9E7-9389-4A55-A43F-01AF70D4D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32"/>
          <a:stretch/>
        </p:blipFill>
        <p:spPr>
          <a:xfrm>
            <a:off x="2967919" y="5538431"/>
            <a:ext cx="2826456" cy="17948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5D1F04C-000D-436C-A93D-B56E3DAB0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41" b="32260"/>
          <a:stretch/>
        </p:blipFill>
        <p:spPr>
          <a:xfrm>
            <a:off x="6880225" y="3205674"/>
            <a:ext cx="2492375" cy="1157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43B158-9DE9-4498-A503-A81ADB7FC57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89"/>
          <a:stretch/>
        </p:blipFill>
        <p:spPr>
          <a:xfrm>
            <a:off x="5918201" y="4612819"/>
            <a:ext cx="3454400" cy="242268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8D01F44-52CC-49DB-B211-249C6D6282AF}"/>
              </a:ext>
            </a:extLst>
          </p:cNvPr>
          <p:cNvCxnSpPr>
            <a:cxnSpLocks/>
          </p:cNvCxnSpPr>
          <p:nvPr/>
        </p:nvCxnSpPr>
        <p:spPr>
          <a:xfrm>
            <a:off x="2783824" y="5185323"/>
            <a:ext cx="1637213" cy="151605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2B8D375-2BC4-40FA-B498-E146AEBE79F3}"/>
              </a:ext>
            </a:extLst>
          </p:cNvPr>
          <p:cNvCxnSpPr>
            <a:cxnSpLocks/>
          </p:cNvCxnSpPr>
          <p:nvPr/>
        </p:nvCxnSpPr>
        <p:spPr>
          <a:xfrm>
            <a:off x="2639755" y="3777925"/>
            <a:ext cx="1696590" cy="1367985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17D060C-665E-4B1D-878B-3F8D31AFA446}"/>
              </a:ext>
            </a:extLst>
          </p:cNvPr>
          <p:cNvCxnSpPr>
            <a:cxnSpLocks/>
          </p:cNvCxnSpPr>
          <p:nvPr/>
        </p:nvCxnSpPr>
        <p:spPr>
          <a:xfrm>
            <a:off x="2673934" y="1323975"/>
            <a:ext cx="1831038" cy="3771217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B9BABD2-932F-4247-954F-6FCC5415247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674660" y="3687794"/>
            <a:ext cx="362749" cy="1129540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979E7DB7-F277-4A77-90E5-9C644AE1D52A}"/>
              </a:ext>
            </a:extLst>
          </p:cNvPr>
          <p:cNvCxnSpPr>
            <a:cxnSpLocks/>
          </p:cNvCxnSpPr>
          <p:nvPr/>
        </p:nvCxnSpPr>
        <p:spPr>
          <a:xfrm flipH="1">
            <a:off x="5043665" y="1466850"/>
            <a:ext cx="120297" cy="3118798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B9AD01D-6106-4D08-832F-26D82C936E0F}"/>
              </a:ext>
            </a:extLst>
          </p:cNvPr>
          <p:cNvCxnSpPr/>
          <p:nvPr/>
        </p:nvCxnSpPr>
        <p:spPr>
          <a:xfrm flipH="1">
            <a:off x="6291247" y="514663"/>
            <a:ext cx="606616" cy="0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0E0AD9D-A077-4BB5-B2DE-C7BA520F6A0E}"/>
              </a:ext>
            </a:extLst>
          </p:cNvPr>
          <p:cNvCxnSpPr>
            <a:cxnSpLocks/>
          </p:cNvCxnSpPr>
          <p:nvPr/>
        </p:nvCxnSpPr>
        <p:spPr>
          <a:xfrm flipH="1">
            <a:off x="5181601" y="2568583"/>
            <a:ext cx="1812371" cy="2184392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6C0144D-10A1-4CA6-91D4-F5507C64F01B}"/>
              </a:ext>
            </a:extLst>
          </p:cNvPr>
          <p:cNvCxnSpPr>
            <a:cxnSpLocks/>
          </p:cNvCxnSpPr>
          <p:nvPr/>
        </p:nvCxnSpPr>
        <p:spPr>
          <a:xfrm flipH="1">
            <a:off x="5379509" y="3996011"/>
            <a:ext cx="1625752" cy="708156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98E70CA1-7C9E-4BC0-8DCD-F2B4F9414D49}"/>
              </a:ext>
            </a:extLst>
          </p:cNvPr>
          <p:cNvCxnSpPr>
            <a:cxnSpLocks/>
          </p:cNvCxnSpPr>
          <p:nvPr/>
        </p:nvCxnSpPr>
        <p:spPr>
          <a:xfrm flipV="1">
            <a:off x="5043664" y="4941452"/>
            <a:ext cx="705910" cy="626777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C0840E7F-B7D0-488A-BFE3-B6FFD8D7D635}"/>
              </a:ext>
            </a:extLst>
          </p:cNvPr>
          <p:cNvCxnSpPr>
            <a:cxnSpLocks/>
          </p:cNvCxnSpPr>
          <p:nvPr/>
        </p:nvCxnSpPr>
        <p:spPr>
          <a:xfrm flipH="1">
            <a:off x="5401569" y="4688383"/>
            <a:ext cx="618231" cy="96161"/>
          </a:xfrm>
          <a:prstGeom prst="line">
            <a:avLst/>
          </a:prstGeom>
          <a:ln w="19050" cap="rnd">
            <a:prstDash val="sysDash"/>
            <a:headEnd type="none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">
            <a:extLst>
              <a:ext uri="{FF2B5EF4-FFF2-40B4-BE49-F238E27FC236}">
                <a16:creationId xmlns:a16="http://schemas.microsoft.com/office/drawing/2014/main" xmlns="" id="{9A314423-D06C-4078-8E04-60A7EAFB553D}"/>
              </a:ext>
            </a:extLst>
          </p:cNvPr>
          <p:cNvSpPr txBox="1">
            <a:spLocks/>
          </p:cNvSpPr>
          <p:nvPr/>
        </p:nvSpPr>
        <p:spPr>
          <a:xfrm>
            <a:off x="-67675" y="-197833"/>
            <a:ext cx="4572647" cy="949129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288000" tIns="45720" rIns="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Possible Character Areas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6880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1FC4-DFFE-4D85-A14F-CAD408905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0538" y="0"/>
            <a:ext cx="12920663" cy="7267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7D506B0-B53F-4FE9-A60A-6495300BD446}"/>
              </a:ext>
            </a:extLst>
          </p:cNvPr>
          <p:cNvSpPr/>
          <p:nvPr/>
        </p:nvSpPr>
        <p:spPr>
          <a:xfrm>
            <a:off x="3683000" y="-168729"/>
            <a:ext cx="6107339" cy="8044543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5BAF2905-6814-412F-8043-DE0FE8335C40}"/>
              </a:ext>
            </a:extLst>
          </p:cNvPr>
          <p:cNvSpPr txBox="1">
            <a:spLocks/>
          </p:cNvSpPr>
          <p:nvPr/>
        </p:nvSpPr>
        <p:spPr>
          <a:xfrm>
            <a:off x="3839552" y="1120032"/>
            <a:ext cx="4847120" cy="51767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IE" sz="4800" b="1" dirty="0">
                <a:solidFill>
                  <a:schemeClr val="bg1"/>
                </a:solidFill>
              </a:rPr>
              <a:t>Climate change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4800" b="1" dirty="0">
                <a:solidFill>
                  <a:schemeClr val="bg1"/>
                </a:solidFill>
              </a:rPr>
              <a:t>Technology/data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4800" b="1" dirty="0">
                <a:solidFill>
                  <a:schemeClr val="bg1"/>
                </a:solidFill>
              </a:rPr>
              <a:t>Automation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4800" b="1" dirty="0">
                <a:solidFill>
                  <a:schemeClr val="bg1"/>
                </a:solidFill>
              </a:rPr>
              <a:t>Ageing population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E" sz="4800" b="1" dirty="0">
                <a:solidFill>
                  <a:schemeClr val="bg1"/>
                </a:solidFill>
              </a:rPr>
              <a:t>Citizen capacity</a:t>
            </a:r>
          </a:p>
        </p:txBody>
      </p:sp>
    </p:spTree>
    <p:extLst>
      <p:ext uri="{BB962C8B-B14F-4D97-AF65-F5344CB8AC3E}">
        <p14:creationId xmlns:p14="http://schemas.microsoft.com/office/powerpoint/2010/main" xmlns="" val="32564085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661" y="0"/>
            <a:ext cx="9251322" cy="693849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43CD9F19-A232-47C3-81E3-C033D2AE5241}"/>
              </a:ext>
            </a:extLst>
          </p:cNvPr>
          <p:cNvSpPr txBox="1">
            <a:spLocks/>
          </p:cNvSpPr>
          <p:nvPr/>
        </p:nvSpPr>
        <p:spPr>
          <a:xfrm>
            <a:off x="-197357" y="0"/>
            <a:ext cx="3645407" cy="5490783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Primary uses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Route structure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Natural &amp; landscape character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Historic elements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200" b="1" dirty="0">
                <a:solidFill>
                  <a:schemeClr val="bg1"/>
                </a:solidFill>
              </a:rPr>
              <a:t>Local perception </a:t>
            </a:r>
          </a:p>
        </p:txBody>
      </p:sp>
    </p:spTree>
    <p:extLst>
      <p:ext uri="{BB962C8B-B14F-4D97-AF65-F5344CB8AC3E}">
        <p14:creationId xmlns:p14="http://schemas.microsoft.com/office/powerpoint/2010/main" xmlns="" val="124331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661" y="0"/>
            <a:ext cx="9251322" cy="693849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02B6331-1C13-4012-919A-F8BA80641E47}"/>
              </a:ext>
            </a:extLst>
          </p:cNvPr>
          <p:cNvSpPr txBox="1">
            <a:spLocks/>
          </p:cNvSpPr>
          <p:nvPr/>
        </p:nvSpPr>
        <p:spPr>
          <a:xfrm>
            <a:off x="-483107" y="-213933"/>
            <a:ext cx="4150231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Centres &amp; key locations/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destinations</a:t>
            </a:r>
          </a:p>
          <a:p>
            <a:pPr marL="0" indent="0">
              <a:spcBef>
                <a:spcPts val="0"/>
              </a:spcBef>
              <a:buNone/>
            </a:pP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0268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88007" y="-537783"/>
            <a:ext cx="11722608" cy="8791956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02B6331-1C13-4012-919A-F8BA80641E47}"/>
              </a:ext>
            </a:extLst>
          </p:cNvPr>
          <p:cNvSpPr txBox="1">
            <a:spLocks/>
          </p:cNvSpPr>
          <p:nvPr/>
        </p:nvSpPr>
        <p:spPr>
          <a:xfrm>
            <a:off x="-483107" y="-213933"/>
            <a:ext cx="4150231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Key development locations &amp; creation of centres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8819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52550" y="-514351"/>
            <a:ext cx="10645459" cy="798409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02B6331-1C13-4012-919A-F8BA80641E47}"/>
              </a:ext>
            </a:extLst>
          </p:cNvPr>
          <p:cNvSpPr txBox="1">
            <a:spLocks/>
          </p:cNvSpPr>
          <p:nvPr/>
        </p:nvSpPr>
        <p:spPr>
          <a:xfrm>
            <a:off x="-483107" y="-213933"/>
            <a:ext cx="4150231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Connect them…</a:t>
            </a:r>
          </a:p>
        </p:txBody>
      </p:sp>
    </p:spTree>
    <p:extLst>
      <p:ext uri="{BB962C8B-B14F-4D97-AF65-F5344CB8AC3E}">
        <p14:creationId xmlns:p14="http://schemas.microsoft.com/office/powerpoint/2010/main" xmlns="" val="27037659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1782" y="-340933"/>
            <a:ext cx="10983582" cy="823768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02B6331-1C13-4012-919A-F8BA80641E47}"/>
              </a:ext>
            </a:extLst>
          </p:cNvPr>
          <p:cNvSpPr txBox="1">
            <a:spLocks/>
          </p:cNvSpPr>
          <p:nvPr/>
        </p:nvSpPr>
        <p:spPr>
          <a:xfrm>
            <a:off x="-254507" y="-188533"/>
            <a:ext cx="4150231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Connect them…</a:t>
            </a:r>
          </a:p>
        </p:txBody>
      </p:sp>
    </p:spTree>
    <p:extLst>
      <p:ext uri="{BB962C8B-B14F-4D97-AF65-F5344CB8AC3E}">
        <p14:creationId xmlns:p14="http://schemas.microsoft.com/office/powerpoint/2010/main" xmlns="" val="2064534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4349" y="-342900"/>
            <a:ext cx="10947398" cy="821054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902B6331-1C13-4012-919A-F8BA80641E47}"/>
              </a:ext>
            </a:extLst>
          </p:cNvPr>
          <p:cNvSpPr txBox="1">
            <a:spLocks/>
          </p:cNvSpPr>
          <p:nvPr/>
        </p:nvSpPr>
        <p:spPr>
          <a:xfrm>
            <a:off x="-254507" y="-188533"/>
            <a:ext cx="4150231" cy="1133474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2800" b="1" dirty="0">
                <a:solidFill>
                  <a:schemeClr val="bg1"/>
                </a:solidFill>
              </a:rPr>
              <a:t>Connect them…</a:t>
            </a:r>
          </a:p>
        </p:txBody>
      </p:sp>
    </p:spTree>
    <p:extLst>
      <p:ext uri="{BB962C8B-B14F-4D97-AF65-F5344CB8AC3E}">
        <p14:creationId xmlns:p14="http://schemas.microsoft.com/office/powerpoint/2010/main" xmlns="" val="11735952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>
            <a:extLst>
              <a:ext uri="{FF2B5EF4-FFF2-40B4-BE49-F238E27FC236}">
                <a16:creationId xmlns:a16="http://schemas.microsoft.com/office/drawing/2014/main" xmlns="" id="{D9026416-3662-414C-9134-950AF4CE1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977900"/>
            <a:ext cx="6388244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88041E-DD7F-44EF-8333-57AD151A1ECF}"/>
              </a:ext>
            </a:extLst>
          </p:cNvPr>
          <p:cNvSpPr/>
          <p:nvPr/>
        </p:nvSpPr>
        <p:spPr>
          <a:xfrm>
            <a:off x="6299344" y="181957"/>
            <a:ext cx="2577956" cy="64140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GB" sz="2600" b="1" dirty="0">
                <a:solidFill>
                  <a:srgbClr val="FF0000"/>
                </a:solidFill>
              </a:rPr>
              <a:t>B</a:t>
            </a:r>
            <a:r>
              <a:rPr lang="en-IE" sz="2600" b="1" dirty="0" err="1">
                <a:solidFill>
                  <a:srgbClr val="FF0000"/>
                </a:solidFill>
              </a:rPr>
              <a:t>ig</a:t>
            </a:r>
            <a:r>
              <a:rPr lang="en-IE" sz="2600" b="1" dirty="0">
                <a:solidFill>
                  <a:srgbClr val="FF0000"/>
                </a:solidFill>
              </a:rPr>
              <a:t> enough </a:t>
            </a:r>
            <a:r>
              <a:rPr lang="en-IE" sz="2600" b="1" dirty="0">
                <a:solidFill>
                  <a:prstClr val="black"/>
                </a:solidFill>
              </a:rPr>
              <a:t>to support a range of services...</a:t>
            </a:r>
          </a:p>
          <a:p>
            <a:pPr defTabSz="457200">
              <a:spcBef>
                <a:spcPct val="20000"/>
              </a:spcBef>
              <a:defRPr/>
            </a:pPr>
            <a:endParaRPr lang="en-IE" sz="2600" b="1" dirty="0">
              <a:solidFill>
                <a:prstClr val="black"/>
              </a:solidFill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IE" sz="2600" b="1" dirty="0">
                <a:solidFill>
                  <a:srgbClr val="FF0000"/>
                </a:solidFill>
              </a:rPr>
              <a:t>Small enough </a:t>
            </a:r>
            <a:r>
              <a:rPr lang="en-IE" sz="2600" b="1" dirty="0">
                <a:solidFill>
                  <a:prstClr val="black"/>
                </a:solidFill>
              </a:rPr>
              <a:t>to foster a sense of belonging &amp; community…</a:t>
            </a:r>
          </a:p>
          <a:p>
            <a:pPr defTabSz="457200">
              <a:spcBef>
                <a:spcPct val="20000"/>
              </a:spcBef>
              <a:defRPr/>
            </a:pPr>
            <a:endParaRPr lang="en-IE" sz="2600" b="1" dirty="0">
              <a:solidFill>
                <a:prstClr val="black"/>
              </a:solidFill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IE" sz="2600" b="1" dirty="0">
                <a:solidFill>
                  <a:srgbClr val="FF0000"/>
                </a:solidFill>
              </a:rPr>
              <a:t>Sufﬁciently dense </a:t>
            </a:r>
            <a:r>
              <a:rPr lang="en-IE" sz="2600" b="1" dirty="0">
                <a:solidFill>
                  <a:prstClr val="black"/>
                </a:solidFill>
              </a:rPr>
              <a:t>to enable essential facilities within </a:t>
            </a:r>
            <a:r>
              <a:rPr lang="en-IE" sz="2600" b="1" dirty="0">
                <a:solidFill>
                  <a:srgbClr val="FF0000"/>
                </a:solidFill>
              </a:rPr>
              <a:t>easy walking </a:t>
            </a:r>
            <a:r>
              <a:rPr lang="en-IE" sz="2600" b="1" dirty="0">
                <a:solidFill>
                  <a:prstClr val="black"/>
                </a:solidFill>
              </a:rPr>
              <a:t>distance…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F40D56C9-8065-4318-81F7-5A45B8F047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956807" cy="1217670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lIns="288000" tIns="144000" rIns="144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Create strong centres &amp; Neighbourhood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4930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>
            <a:extLst>
              <a:ext uri="{FF2B5EF4-FFF2-40B4-BE49-F238E27FC236}">
                <a16:creationId xmlns:a16="http://schemas.microsoft.com/office/drawing/2014/main" xmlns="" id="{D9026416-3662-414C-9134-950AF4CE1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669009" y="489872"/>
            <a:ext cx="6815953" cy="71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88041E-DD7F-44EF-8333-57AD151A1ECF}"/>
              </a:ext>
            </a:extLst>
          </p:cNvPr>
          <p:cNvSpPr/>
          <p:nvPr/>
        </p:nvSpPr>
        <p:spPr>
          <a:xfrm>
            <a:off x="6299344" y="242915"/>
            <a:ext cx="2642950" cy="768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ts val="2600"/>
              </a:lnSpc>
              <a:spcBef>
                <a:spcPts val="1200"/>
              </a:spcBef>
              <a:defRPr/>
            </a:pPr>
            <a:r>
              <a:rPr lang="en-IE" sz="2600" b="1" dirty="0">
                <a:solidFill>
                  <a:prstClr val="black"/>
                </a:solidFill>
              </a:rPr>
              <a:t>Responding to a range of </a:t>
            </a:r>
            <a:r>
              <a:rPr lang="en-IE" sz="2600" b="1" dirty="0">
                <a:solidFill>
                  <a:srgbClr val="FF0000"/>
                </a:solidFill>
              </a:rPr>
              <a:t>age groups</a:t>
            </a:r>
          </a:p>
          <a:p>
            <a:pPr defTabSz="457200">
              <a:lnSpc>
                <a:spcPts val="2600"/>
              </a:lnSpc>
              <a:spcBef>
                <a:spcPts val="1200"/>
              </a:spcBef>
              <a:defRPr/>
            </a:pPr>
            <a:r>
              <a:rPr lang="en-IE" sz="2600" b="1" dirty="0">
                <a:solidFill>
                  <a:srgbClr val="FF0000"/>
                </a:solidFill>
              </a:rPr>
              <a:t>Robust &amp; adaptable</a:t>
            </a:r>
          </a:p>
          <a:p>
            <a:pPr defTabSz="457200">
              <a:lnSpc>
                <a:spcPts val="2600"/>
              </a:lnSpc>
              <a:spcBef>
                <a:spcPts val="1200"/>
              </a:spcBef>
              <a:defRPr/>
            </a:pPr>
            <a:r>
              <a:rPr lang="en-IE" sz="2600" b="1" dirty="0">
                <a:solidFill>
                  <a:prstClr val="black"/>
                </a:solidFill>
              </a:rPr>
              <a:t>served by </a:t>
            </a:r>
            <a:r>
              <a:rPr lang="en-IE" sz="2600" b="1" dirty="0">
                <a:solidFill>
                  <a:srgbClr val="FF0000"/>
                </a:solidFill>
              </a:rPr>
              <a:t>public transport</a:t>
            </a:r>
          </a:p>
          <a:p>
            <a:pPr defTabSz="457200">
              <a:lnSpc>
                <a:spcPts val="2600"/>
              </a:lnSpc>
              <a:spcBef>
                <a:spcPts val="1200"/>
              </a:spcBef>
              <a:defRPr/>
            </a:pPr>
            <a:r>
              <a:rPr lang="en-IE" sz="2600" b="1" dirty="0">
                <a:solidFill>
                  <a:prstClr val="black"/>
                </a:solidFill>
              </a:rPr>
              <a:t>Provide a range of </a:t>
            </a:r>
            <a:r>
              <a:rPr lang="en-IE" sz="2600" b="1" dirty="0">
                <a:solidFill>
                  <a:srgbClr val="FF0000"/>
                </a:solidFill>
              </a:rPr>
              <a:t>open spaces</a:t>
            </a:r>
          </a:p>
          <a:p>
            <a:pPr defTabSz="457200">
              <a:lnSpc>
                <a:spcPts val="2600"/>
              </a:lnSpc>
              <a:spcBef>
                <a:spcPts val="1200"/>
              </a:spcBef>
              <a:defRPr/>
            </a:pPr>
            <a:r>
              <a:rPr lang="en-IE" sz="2600" b="1" dirty="0">
                <a:solidFill>
                  <a:prstClr val="black"/>
                </a:solidFill>
              </a:rPr>
              <a:t>Reflects local character</a:t>
            </a:r>
          </a:p>
          <a:p>
            <a:pPr defTabSz="457200">
              <a:lnSpc>
                <a:spcPts val="2600"/>
              </a:lnSpc>
              <a:spcBef>
                <a:spcPts val="1200"/>
              </a:spcBef>
              <a:defRPr/>
            </a:pPr>
            <a:r>
              <a:rPr lang="en-IE" sz="2600" b="1" dirty="0">
                <a:solidFill>
                  <a:prstClr val="black"/>
                </a:solidFill>
              </a:rPr>
              <a:t>Nurtures </a:t>
            </a:r>
            <a:r>
              <a:rPr lang="en-IE" sz="2600" b="1" dirty="0">
                <a:solidFill>
                  <a:srgbClr val="FF0000"/>
                </a:solidFill>
              </a:rPr>
              <a:t>local community </a:t>
            </a:r>
            <a:r>
              <a:rPr lang="en-IE" sz="2600" b="1" dirty="0">
                <a:solidFill>
                  <a:prstClr val="black"/>
                </a:solidFill>
              </a:rPr>
              <a:t>groups</a:t>
            </a:r>
          </a:p>
          <a:p>
            <a:pPr defTabSz="457200">
              <a:lnSpc>
                <a:spcPts val="2600"/>
              </a:lnSpc>
              <a:spcBef>
                <a:spcPts val="1200"/>
              </a:spcBef>
              <a:defRPr/>
            </a:pPr>
            <a:r>
              <a:rPr lang="en-IE" sz="2600" b="1" dirty="0">
                <a:solidFill>
                  <a:prstClr val="black"/>
                </a:solidFill>
              </a:rPr>
              <a:t>Sensitive to </a:t>
            </a:r>
            <a:r>
              <a:rPr lang="en-IE" sz="2600" b="1" dirty="0">
                <a:solidFill>
                  <a:srgbClr val="FF0000"/>
                </a:solidFill>
              </a:rPr>
              <a:t>hard &amp; soft infrastructure </a:t>
            </a:r>
          </a:p>
          <a:p>
            <a:pPr defTabSz="457200">
              <a:lnSpc>
                <a:spcPts val="2600"/>
              </a:lnSpc>
              <a:defRPr/>
            </a:pPr>
            <a:endParaRPr lang="en-IE" sz="2600" b="1" dirty="0">
              <a:solidFill>
                <a:prstClr val="black"/>
              </a:solidFill>
            </a:endParaRPr>
          </a:p>
          <a:p>
            <a:pPr defTabSz="457200">
              <a:lnSpc>
                <a:spcPts val="2600"/>
              </a:lnSpc>
              <a:defRPr/>
            </a:pPr>
            <a:r>
              <a:rPr lang="en-IE" sz="2600" b="1" dirty="0">
                <a:solidFill>
                  <a:prstClr val="black"/>
                </a:solidFill>
              </a:rPr>
              <a:t> </a:t>
            </a:r>
          </a:p>
          <a:p>
            <a:pPr defTabSz="457200">
              <a:lnSpc>
                <a:spcPts val="2600"/>
              </a:lnSpc>
              <a:defRPr/>
            </a:pPr>
            <a:endParaRPr lang="en-IE" sz="2600" b="1" dirty="0">
              <a:solidFill>
                <a:prstClr val="black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F40D56C9-8065-4318-81F7-5A45B8F047F2}"/>
              </a:ext>
            </a:extLst>
          </p:cNvPr>
          <p:cNvSpPr txBox="1">
            <a:spLocks/>
          </p:cNvSpPr>
          <p:nvPr/>
        </p:nvSpPr>
        <p:spPr>
          <a:xfrm>
            <a:off x="-133349" y="-183300"/>
            <a:ext cx="6299344" cy="966731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lIns="288000" tIns="45720" rIns="144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IE" sz="2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Good Neighbourhood Design 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DB04DAA-37AC-4016-A774-42DD716A57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165995" cy="1217670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lIns="288000" tIns="144000" rIns="144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Create strong centres &amp; Neighbourhood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82F328CC-7516-4850-A3BB-7D381450A39D}"/>
              </a:ext>
            </a:extLst>
          </p:cNvPr>
          <p:cNvSpPr txBox="1">
            <a:spLocks/>
          </p:cNvSpPr>
          <p:nvPr/>
        </p:nvSpPr>
        <p:spPr>
          <a:xfrm>
            <a:off x="3927665" y="1487983"/>
            <a:ext cx="1962147" cy="1855930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</p:spPr>
        <p:txBody>
          <a:bodyPr vert="horz" lIns="288000" tIns="45720" rIns="3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IE" sz="3200" b="1" dirty="0">
                <a:solidFill>
                  <a:srgbClr val="FF3300"/>
                </a:solidFill>
              </a:rPr>
              <a:t>Apply Urban Design Qualities </a:t>
            </a:r>
          </a:p>
        </p:txBody>
      </p:sp>
    </p:spTree>
    <p:extLst>
      <p:ext uri="{BB962C8B-B14F-4D97-AF65-F5344CB8AC3E}">
        <p14:creationId xmlns:p14="http://schemas.microsoft.com/office/powerpoint/2010/main" xmlns="" val="140006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7978" y="2357430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7544" y="692696"/>
            <a:ext cx="8229600" cy="564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8" name="Picture 27" descr="symptoms-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084772" y="1289720"/>
            <a:ext cx="11228772" cy="4592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3806" y="1327035"/>
            <a:ext cx="1859706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Utilities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Urban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800" b="1" dirty="0">
              <a:solidFill>
                <a:prstClr val="black"/>
              </a:solidFill>
              <a:latin typeface="Corb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Buildings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Institutions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1E1A6CEE-070F-471F-A1BA-BBC90344D0EC}"/>
              </a:ext>
            </a:extLst>
          </p:cNvPr>
          <p:cNvSpPr txBox="1">
            <a:spLocks/>
          </p:cNvSpPr>
          <p:nvPr/>
        </p:nvSpPr>
        <p:spPr>
          <a:xfrm>
            <a:off x="0" y="-243268"/>
            <a:ext cx="9323512" cy="102133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IE" sz="3600" b="1" dirty="0">
                <a:solidFill>
                  <a:prstClr val="white"/>
                </a:solidFill>
                <a:latin typeface="Calibri" panose="020F0502020204030204"/>
              </a:rPr>
              <a:t>Hard &amp; Soft Infrastructures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01E03AB7-E208-4BBA-B34F-161E6938A7A7}"/>
              </a:ext>
            </a:extLst>
          </p:cNvPr>
          <p:cNvSpPr txBox="1">
            <a:spLocks/>
          </p:cNvSpPr>
          <p:nvPr/>
        </p:nvSpPr>
        <p:spPr>
          <a:xfrm>
            <a:off x="1959894" y="1327035"/>
            <a:ext cx="3297906" cy="14016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Top-down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BC4F77E-038C-470D-A1D4-E5932979FD35}"/>
              </a:ext>
            </a:extLst>
          </p:cNvPr>
          <p:cNvSpPr txBox="1">
            <a:spLocks/>
          </p:cNvSpPr>
          <p:nvPr/>
        </p:nvSpPr>
        <p:spPr>
          <a:xfrm>
            <a:off x="2158014" y="5858995"/>
            <a:ext cx="3297906" cy="140168"/>
          </a:xfrm>
          <a:custGeom>
            <a:avLst/>
            <a:gdLst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0 w 1847850"/>
              <a:gd name="connsiteY3" fmla="*/ 1819274 h 1819274"/>
              <a:gd name="connsiteX4" fmla="*/ 0 w 1847850"/>
              <a:gd name="connsiteY4" fmla="*/ 0 h 1819274"/>
              <a:gd name="connsiteX0" fmla="*/ 0 w 1847850"/>
              <a:gd name="connsiteY0" fmla="*/ 0 h 1819274"/>
              <a:gd name="connsiteX1" fmla="*/ 1847850 w 1847850"/>
              <a:gd name="connsiteY1" fmla="*/ 0 h 1819274"/>
              <a:gd name="connsiteX2" fmla="*/ 1847850 w 1847850"/>
              <a:gd name="connsiteY2" fmla="*/ 1819274 h 1819274"/>
              <a:gd name="connsiteX3" fmla="*/ 647700 w 1847850"/>
              <a:gd name="connsiteY3" fmla="*/ 1809749 h 1819274"/>
              <a:gd name="connsiteX4" fmla="*/ 0 w 1847850"/>
              <a:gd name="connsiteY4" fmla="*/ 0 h 1819274"/>
              <a:gd name="connsiteX0" fmla="*/ 0 w 1977849"/>
              <a:gd name="connsiteY0" fmla="*/ 0 h 1819274"/>
              <a:gd name="connsiteX1" fmla="*/ 1977849 w 1977849"/>
              <a:gd name="connsiteY1" fmla="*/ 0 h 1819274"/>
              <a:gd name="connsiteX2" fmla="*/ 1977849 w 1977849"/>
              <a:gd name="connsiteY2" fmla="*/ 1819274 h 1819274"/>
              <a:gd name="connsiteX3" fmla="*/ 777699 w 1977849"/>
              <a:gd name="connsiteY3" fmla="*/ 1809749 h 1819274"/>
              <a:gd name="connsiteX4" fmla="*/ 0 w 1977849"/>
              <a:gd name="connsiteY4" fmla="*/ 0 h 1819274"/>
              <a:gd name="connsiteX0" fmla="*/ 0 w 1977849"/>
              <a:gd name="connsiteY0" fmla="*/ 0 h 1829290"/>
              <a:gd name="connsiteX1" fmla="*/ 1977849 w 1977849"/>
              <a:gd name="connsiteY1" fmla="*/ 0 h 1829290"/>
              <a:gd name="connsiteX2" fmla="*/ 1977849 w 1977849"/>
              <a:gd name="connsiteY2" fmla="*/ 1819274 h 1829290"/>
              <a:gd name="connsiteX3" fmla="*/ 769 w 1977849"/>
              <a:gd name="connsiteY3" fmla="*/ 1829290 h 1829290"/>
              <a:gd name="connsiteX4" fmla="*/ 0 w 1977849"/>
              <a:gd name="connsiteY4" fmla="*/ 0 h 182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849" h="1829290">
                <a:moveTo>
                  <a:pt x="0" y="0"/>
                </a:moveTo>
                <a:lnTo>
                  <a:pt x="1977849" y="0"/>
                </a:lnTo>
                <a:lnTo>
                  <a:pt x="1977849" y="1819274"/>
                </a:lnTo>
                <a:lnTo>
                  <a:pt x="769" y="1829290"/>
                </a:lnTo>
                <a:cubicBezTo>
                  <a:pt x="513" y="1219527"/>
                  <a:pt x="256" y="609763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lIns="684000" tIns="45720" rIns="39600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Bottom-up </a:t>
            </a:r>
          </a:p>
        </p:txBody>
      </p:sp>
    </p:spTree>
    <p:extLst>
      <p:ext uri="{BB962C8B-B14F-4D97-AF65-F5344CB8AC3E}">
        <p14:creationId xmlns:p14="http://schemas.microsoft.com/office/powerpoint/2010/main" xmlns="" val="7264223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324528" cy="70567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7353" y="692696"/>
            <a:ext cx="8229600" cy="564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0" y="-169277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4"/>
          <p:cNvSpPr/>
          <p:nvPr/>
        </p:nvSpPr>
        <p:spPr>
          <a:xfrm>
            <a:off x="1283801" y="1607096"/>
            <a:ext cx="6336704" cy="316835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Naas Planning Advisory Group</a:t>
            </a: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AF97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33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</a:t>
            </a:r>
          </a:p>
        </p:txBody>
      </p:sp>
    </p:spTree>
    <p:extLst>
      <p:ext uri="{BB962C8B-B14F-4D97-AF65-F5344CB8AC3E}">
        <p14:creationId xmlns:p14="http://schemas.microsoft.com/office/powerpoint/2010/main" xmlns="" val="264624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BFA06E-2CD6-4A29-872F-39A5ECA06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8973" y="0"/>
            <a:ext cx="12253099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D39F2F6-349A-47A3-BDB6-12151DC50D04}"/>
              </a:ext>
            </a:extLst>
          </p:cNvPr>
          <p:cNvSpPr/>
          <p:nvPr/>
        </p:nvSpPr>
        <p:spPr>
          <a:xfrm>
            <a:off x="7500129" y="5409463"/>
            <a:ext cx="1341299" cy="128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B30FBC-6457-4058-96A1-35BA719CC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8715" y="2067043"/>
            <a:ext cx="1496296" cy="708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1D175F-D203-464A-B419-8BA19C1A3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7984" y="3521379"/>
            <a:ext cx="1341299" cy="881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1C3944-C7FD-4DED-B58D-F4CC549CD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7901" y="5480826"/>
            <a:ext cx="1022928" cy="1036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3404CF-DC2A-4334-B360-FC84216107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546" y="5761736"/>
            <a:ext cx="1685954" cy="946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0F0C219-22DE-44FD-AD3E-BCF99D8402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2846" y="5761736"/>
            <a:ext cx="1577942" cy="946766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xmlns="" id="{8C5C9394-48A3-4393-85E4-BCEA4662E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8715" y="404768"/>
            <a:ext cx="1399838" cy="92308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A8AD420-F16F-48F8-A8D5-6BD19FAE72BB}"/>
              </a:ext>
            </a:extLst>
          </p:cNvPr>
          <p:cNvSpPr/>
          <p:nvPr/>
        </p:nvSpPr>
        <p:spPr>
          <a:xfrm>
            <a:off x="-478973" y="-359229"/>
            <a:ext cx="3521919" cy="8044543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A27AF7BF-C311-4E3D-A556-85ACD70EE4DD}"/>
              </a:ext>
            </a:extLst>
          </p:cNvPr>
          <p:cNvSpPr txBox="1">
            <a:spLocks/>
          </p:cNvSpPr>
          <p:nvPr/>
        </p:nvSpPr>
        <p:spPr>
          <a:xfrm>
            <a:off x="440062" y="506401"/>
            <a:ext cx="2277738" cy="51767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Strategic location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Exciting Hinterland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Motorway &amp; rail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Canal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Spine of main street </a:t>
            </a:r>
          </a:p>
          <a:p>
            <a:pPr lvl="0"/>
            <a:endParaRPr lang="en-IE" sz="2800" dirty="0">
              <a:solidFill>
                <a:srgbClr val="FFFF00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  <a:p>
            <a:pPr lvl="0"/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E41C985-64D0-40F0-9029-E9A95FFFE17B}"/>
              </a:ext>
            </a:extLst>
          </p:cNvPr>
          <p:cNvSpPr/>
          <p:nvPr/>
        </p:nvSpPr>
        <p:spPr>
          <a:xfrm>
            <a:off x="3500483" y="3962022"/>
            <a:ext cx="1339476" cy="13716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054295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80832-B9A1-45B8-84E1-8970D42D9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99632" y="-246894"/>
            <a:ext cx="10443632" cy="7832724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50104488-4376-4751-9A8B-BEC8CA636378}"/>
              </a:ext>
            </a:extLst>
          </p:cNvPr>
          <p:cNvSpPr txBox="1">
            <a:spLocks/>
          </p:cNvSpPr>
          <p:nvPr/>
        </p:nvSpPr>
        <p:spPr>
          <a:xfrm>
            <a:off x="876956" y="168842"/>
            <a:ext cx="4247473" cy="656152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IE" sz="3600" b="1" dirty="0">
                <a:solidFill>
                  <a:schemeClr val="bg1"/>
                </a:solidFill>
              </a:rPr>
              <a:t>Role as county town</a:t>
            </a:r>
            <a:r>
              <a:rPr lang="en-IE" sz="3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7BA6FD9C-2773-4E49-B70E-802602B26320}"/>
              </a:ext>
            </a:extLst>
          </p:cNvPr>
          <p:cNvSpPr txBox="1">
            <a:spLocks/>
          </p:cNvSpPr>
          <p:nvPr/>
        </p:nvSpPr>
        <p:spPr>
          <a:xfrm>
            <a:off x="3597894" y="3669468"/>
            <a:ext cx="3157887" cy="929937"/>
          </a:xfrm>
          <a:prstGeom prst="rect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6858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/>
              <a:t>Underperforming town centre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EE5D7287-3F32-4EF1-B757-088A05DD84AB}"/>
              </a:ext>
            </a:extLst>
          </p:cNvPr>
          <p:cNvSpPr txBox="1">
            <a:spLocks/>
          </p:cNvSpPr>
          <p:nvPr/>
        </p:nvSpPr>
        <p:spPr>
          <a:xfrm>
            <a:off x="347531" y="1647743"/>
            <a:ext cx="4646670" cy="542824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6858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/>
              <a:t>Strong economic periphery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D5674D06-8538-4A5B-95FE-6BEF885F669D}"/>
              </a:ext>
            </a:extLst>
          </p:cNvPr>
          <p:cNvSpPr txBox="1">
            <a:spLocks/>
          </p:cNvSpPr>
          <p:nvPr/>
        </p:nvSpPr>
        <p:spPr>
          <a:xfrm>
            <a:off x="6414265" y="4599405"/>
            <a:ext cx="2145535" cy="1359440"/>
          </a:xfrm>
          <a:prstGeom prst="rect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Fragmented urban structure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40A21FDE-4F32-4A6A-9BBD-55F5465C5730}"/>
              </a:ext>
            </a:extLst>
          </p:cNvPr>
          <p:cNvSpPr txBox="1">
            <a:spLocks/>
          </p:cNvSpPr>
          <p:nvPr/>
        </p:nvSpPr>
        <p:spPr>
          <a:xfrm>
            <a:off x="2112434" y="4855014"/>
            <a:ext cx="1962150" cy="1359440"/>
          </a:xfrm>
          <a:prstGeom prst="rect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Vehicle dominated Movement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92487251-9EF2-4A7B-B0F6-55702C6E737E}"/>
              </a:ext>
            </a:extLst>
          </p:cNvPr>
          <p:cNvSpPr txBox="1">
            <a:spLocks/>
          </p:cNvSpPr>
          <p:nvPr/>
        </p:nvSpPr>
        <p:spPr>
          <a:xfrm>
            <a:off x="287486" y="2547776"/>
            <a:ext cx="1634449" cy="1378609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6858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IE" dirty="0"/>
              <a:t>Housing estate town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7231A99B-D0E1-4981-8006-A1D988C0769A}"/>
              </a:ext>
            </a:extLst>
          </p:cNvPr>
          <p:cNvSpPr txBox="1">
            <a:spLocks/>
          </p:cNvSpPr>
          <p:nvPr/>
        </p:nvSpPr>
        <p:spPr>
          <a:xfrm>
            <a:off x="5248670" y="168843"/>
            <a:ext cx="2892030" cy="256165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Leadership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Assets/Platforms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Infrastructure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Projects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IE" sz="3000" b="1" dirty="0">
                <a:solidFill>
                  <a:schemeClr val="bg1"/>
                </a:solidFill>
              </a:rPr>
              <a:t>Attitude </a:t>
            </a:r>
          </a:p>
        </p:txBody>
      </p:sp>
    </p:spTree>
    <p:extLst>
      <p:ext uri="{BB962C8B-B14F-4D97-AF65-F5344CB8AC3E}">
        <p14:creationId xmlns:p14="http://schemas.microsoft.com/office/powerpoint/2010/main" xmlns="" val="765960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2058</Words>
  <Application>Microsoft Office PowerPoint</Application>
  <PresentationFormat>On-screen Show (4:3)</PresentationFormat>
  <Paragraphs>588</Paragraphs>
  <Slides>79</Slides>
  <Notes>79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Office Theme</vt:lpstr>
      <vt:lpstr>1_Office Theme</vt:lpstr>
      <vt:lpstr>2_Office Theme</vt:lpstr>
      <vt:lpstr>Depth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2018 - 2024 - 2040</vt:lpstr>
      <vt:lpstr>Slide 47</vt:lpstr>
      <vt:lpstr>Slide 48</vt:lpstr>
      <vt:lpstr>Kildare Archaeological Society: Vol XVI, No4, 1983/84 Castles of Naas, Ben Murtagh</vt:lpstr>
      <vt:lpstr>Slide 50</vt:lpstr>
      <vt:lpstr>Backcasting from 2040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Grey</dc:creator>
  <cp:lastModifiedBy>ilacey</cp:lastModifiedBy>
  <cp:revision>152</cp:revision>
  <dcterms:created xsi:type="dcterms:W3CDTF">2017-10-24T11:06:51Z</dcterms:created>
  <dcterms:modified xsi:type="dcterms:W3CDTF">2018-01-25T10:52:51Z</dcterms:modified>
</cp:coreProperties>
</file>