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heme/themeOverride10.xml" ContentType="application/vnd.openxmlformats-officedocument.themeOverr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theme/themeOverride9.xml" ContentType="application/vnd.openxmlformats-officedocument.themeOverride+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Override5.xml" ContentType="application/vnd.openxmlformats-officedocument.themeOverrid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77"/>
  </p:notesMasterIdLst>
  <p:handoutMasterIdLst>
    <p:handoutMasterId r:id="rId78"/>
  </p:handoutMasterIdLst>
  <p:sldIdLst>
    <p:sldId id="257" r:id="rId4"/>
    <p:sldId id="269" r:id="rId5"/>
    <p:sldId id="436" r:id="rId6"/>
    <p:sldId id="457" r:id="rId7"/>
    <p:sldId id="435" r:id="rId8"/>
    <p:sldId id="341" r:id="rId9"/>
    <p:sldId id="301" r:id="rId10"/>
    <p:sldId id="482" r:id="rId11"/>
    <p:sldId id="483" r:id="rId12"/>
    <p:sldId id="332" r:id="rId13"/>
    <p:sldId id="336" r:id="rId14"/>
    <p:sldId id="303" r:id="rId15"/>
    <p:sldId id="343" r:id="rId16"/>
    <p:sldId id="478" r:id="rId17"/>
    <p:sldId id="348" r:id="rId18"/>
    <p:sldId id="349" r:id="rId19"/>
    <p:sldId id="350" r:id="rId20"/>
    <p:sldId id="351" r:id="rId21"/>
    <p:sldId id="352" r:id="rId22"/>
    <p:sldId id="353" r:id="rId23"/>
    <p:sldId id="374" r:id="rId24"/>
    <p:sldId id="354" r:id="rId25"/>
    <p:sldId id="355" r:id="rId26"/>
    <p:sldId id="356" r:id="rId27"/>
    <p:sldId id="524" r:id="rId28"/>
    <p:sldId id="525" r:id="rId29"/>
    <p:sldId id="526" r:id="rId30"/>
    <p:sldId id="527" r:id="rId31"/>
    <p:sldId id="528" r:id="rId32"/>
    <p:sldId id="529" r:id="rId33"/>
    <p:sldId id="530" r:id="rId34"/>
    <p:sldId id="531" r:id="rId35"/>
    <p:sldId id="532" r:id="rId36"/>
    <p:sldId id="357" r:id="rId37"/>
    <p:sldId id="377" r:id="rId38"/>
    <p:sldId id="438" r:id="rId39"/>
    <p:sldId id="450" r:id="rId40"/>
    <p:sldId id="439" r:id="rId41"/>
    <p:sldId id="440" r:id="rId42"/>
    <p:sldId id="441" r:id="rId43"/>
    <p:sldId id="378" r:id="rId44"/>
    <p:sldId id="388" r:id="rId45"/>
    <p:sldId id="381" r:id="rId46"/>
    <p:sldId id="442" r:id="rId47"/>
    <p:sldId id="443" r:id="rId48"/>
    <p:sldId id="380" r:id="rId49"/>
    <p:sldId id="480" r:id="rId50"/>
    <p:sldId id="481" r:id="rId51"/>
    <p:sldId id="383" r:id="rId52"/>
    <p:sldId id="521" r:id="rId53"/>
    <p:sldId id="515" r:id="rId54"/>
    <p:sldId id="516" r:id="rId55"/>
    <p:sldId id="517" r:id="rId56"/>
    <p:sldId id="518" r:id="rId57"/>
    <p:sldId id="534" r:id="rId58"/>
    <p:sldId id="533" r:id="rId59"/>
    <p:sldId id="484" r:id="rId60"/>
    <p:sldId id="500" r:id="rId61"/>
    <p:sldId id="400" r:id="rId62"/>
    <p:sldId id="504" r:id="rId63"/>
    <p:sldId id="503" r:id="rId64"/>
    <p:sldId id="511" r:id="rId65"/>
    <p:sldId id="505" r:id="rId66"/>
    <p:sldId id="510" r:id="rId67"/>
    <p:sldId id="506" r:id="rId68"/>
    <p:sldId id="507" r:id="rId69"/>
    <p:sldId id="508" r:id="rId70"/>
    <p:sldId id="509" r:id="rId71"/>
    <p:sldId id="512" r:id="rId72"/>
    <p:sldId id="513" r:id="rId73"/>
    <p:sldId id="514" r:id="rId74"/>
    <p:sldId id="523" r:id="rId75"/>
    <p:sldId id="298" r:id="rId76"/>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CC0066"/>
    <a:srgbClr val="339966"/>
    <a:srgbClr val="FF4F4F"/>
    <a:srgbClr val="EDEBF8"/>
    <a:srgbClr val="CC00FF"/>
    <a:srgbClr val="006666"/>
    <a:srgbClr val="008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0" autoAdjust="0"/>
    <p:restoredTop sz="94660"/>
  </p:normalViewPr>
  <p:slideViewPr>
    <p:cSldViewPr snapToGrid="0" showGuides="1">
      <p:cViewPr>
        <p:scale>
          <a:sx n="50" d="100"/>
          <a:sy n="50" d="100"/>
        </p:scale>
        <p:origin x="-3372" y="-139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fld id="{6F4069E1-AEFD-4C58-99C6-2743358DE7E0}" type="datetimeFigureOut">
              <a:rPr lang="en-IE" smtClean="0"/>
              <a:t>14/03/2018</a:t>
            </a:fld>
            <a:endParaRPr lang="en-IE"/>
          </a:p>
        </p:txBody>
      </p:sp>
      <p:sp>
        <p:nvSpPr>
          <p:cNvPr id="4" name="Footer Placeholder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fld id="{44A7DC17-A7FA-422E-B524-22ADD68651E4}" type="slidenum">
              <a:rPr lang="en-IE" smtClean="0"/>
              <a:t>‹#›</a:t>
            </a:fld>
            <a:endParaRPr lang="en-I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2B2A7F08-30E8-4ED7-ACBA-B4E7A8A5999D}" type="datetimeFigureOut">
              <a:rPr lang="en-IE" smtClean="0"/>
              <a:pPr/>
              <a:t>14/03/2018</a:t>
            </a:fld>
            <a:endParaRPr lang="en-IE"/>
          </a:p>
        </p:txBody>
      </p:sp>
      <p:sp>
        <p:nvSpPr>
          <p:cNvPr id="4" name="Slide Image Placeholder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FA57EC4C-686F-4CEE-88F4-0409FD39BBAB}" type="slidenum">
              <a:rPr lang="en-IE" smtClean="0"/>
              <a:pPr/>
              <a:t>‹#›</a:t>
            </a:fld>
            <a:endParaRPr lang="en-IE"/>
          </a:p>
        </p:txBody>
      </p:sp>
    </p:spTree>
    <p:extLst>
      <p:ext uri="{BB962C8B-B14F-4D97-AF65-F5344CB8AC3E}">
        <p14:creationId xmlns:p14="http://schemas.microsoft.com/office/powerpoint/2010/main" xmlns="" val="278981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950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5441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11</a:t>
            </a:fld>
            <a:endParaRPr lang="en-IE"/>
          </a:p>
        </p:txBody>
      </p:sp>
    </p:spTree>
    <p:extLst>
      <p:ext uri="{BB962C8B-B14F-4D97-AF65-F5344CB8AC3E}">
        <p14:creationId xmlns:p14="http://schemas.microsoft.com/office/powerpoint/2010/main" xmlns="" val="334452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1035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13</a:t>
            </a:fld>
            <a:endParaRPr lang="en-IE"/>
          </a:p>
        </p:txBody>
      </p:sp>
    </p:spTree>
    <p:extLst>
      <p:ext uri="{BB962C8B-B14F-4D97-AF65-F5344CB8AC3E}">
        <p14:creationId xmlns:p14="http://schemas.microsoft.com/office/powerpoint/2010/main" xmlns="" val="2695972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07638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15</a:t>
            </a:fld>
            <a:endParaRPr lang="en-IE"/>
          </a:p>
        </p:txBody>
      </p:sp>
    </p:spTree>
    <p:extLst>
      <p:ext uri="{BB962C8B-B14F-4D97-AF65-F5344CB8AC3E}">
        <p14:creationId xmlns:p14="http://schemas.microsoft.com/office/powerpoint/2010/main" xmlns="" val="1768279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2253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184683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3921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0469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46366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72769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99824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22717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72031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56562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72120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FA57EC4C-686F-4CEE-88F4-0409FD39BBAB}" type="slidenum">
              <a:rPr lang="en-IE" smtClean="0"/>
              <a:pPr/>
              <a:t>26</a:t>
            </a:fld>
            <a:endParaRPr lang="en-IE"/>
          </a:p>
        </p:txBody>
      </p:sp>
    </p:spTree>
    <p:extLst>
      <p:ext uri="{BB962C8B-B14F-4D97-AF65-F5344CB8AC3E}">
        <p14:creationId xmlns:p14="http://schemas.microsoft.com/office/powerpoint/2010/main" xmlns="" val="4087553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6246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28</a:t>
            </a:fld>
            <a:endParaRPr lang="en-IE"/>
          </a:p>
        </p:txBody>
      </p:sp>
    </p:spTree>
    <p:extLst>
      <p:ext uri="{BB962C8B-B14F-4D97-AF65-F5344CB8AC3E}">
        <p14:creationId xmlns:p14="http://schemas.microsoft.com/office/powerpoint/2010/main" xmlns="" val="1048776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29</a:t>
            </a:fld>
            <a:endParaRPr lang="en-IE"/>
          </a:p>
        </p:txBody>
      </p:sp>
    </p:spTree>
    <p:extLst>
      <p:ext uri="{BB962C8B-B14F-4D97-AF65-F5344CB8AC3E}">
        <p14:creationId xmlns:p14="http://schemas.microsoft.com/office/powerpoint/2010/main" xmlns="" val="76037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3</a:t>
            </a:fld>
            <a:endParaRPr lang="en-IE"/>
          </a:p>
        </p:txBody>
      </p:sp>
    </p:spTree>
    <p:extLst>
      <p:ext uri="{BB962C8B-B14F-4D97-AF65-F5344CB8AC3E}">
        <p14:creationId xmlns:p14="http://schemas.microsoft.com/office/powerpoint/2010/main" xmlns="" val="3629578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30</a:t>
            </a:fld>
            <a:endParaRPr lang="en-IE"/>
          </a:p>
        </p:txBody>
      </p:sp>
    </p:spTree>
    <p:extLst>
      <p:ext uri="{BB962C8B-B14F-4D97-AF65-F5344CB8AC3E}">
        <p14:creationId xmlns:p14="http://schemas.microsoft.com/office/powerpoint/2010/main" xmlns="" val="1567070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FA57EC4C-686F-4CEE-88F4-0409FD39BBAB}" type="slidenum">
              <a:rPr lang="en-IE" smtClean="0"/>
              <a:pPr/>
              <a:t>31</a:t>
            </a:fld>
            <a:endParaRPr lang="en-IE"/>
          </a:p>
        </p:txBody>
      </p:sp>
    </p:spTree>
    <p:extLst>
      <p:ext uri="{BB962C8B-B14F-4D97-AF65-F5344CB8AC3E}">
        <p14:creationId xmlns:p14="http://schemas.microsoft.com/office/powerpoint/2010/main" xmlns="" val="1221310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FA57EC4C-686F-4CEE-88F4-0409FD39BBAB}" type="slidenum">
              <a:rPr lang="en-IE" smtClean="0"/>
              <a:pPr/>
              <a:t>32</a:t>
            </a:fld>
            <a:endParaRPr lang="en-IE"/>
          </a:p>
        </p:txBody>
      </p:sp>
    </p:spTree>
    <p:extLst>
      <p:ext uri="{BB962C8B-B14F-4D97-AF65-F5344CB8AC3E}">
        <p14:creationId xmlns:p14="http://schemas.microsoft.com/office/powerpoint/2010/main" xmlns="" val="2862670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33</a:t>
            </a:fld>
            <a:endParaRPr lang="en-IE"/>
          </a:p>
        </p:txBody>
      </p:sp>
    </p:spTree>
    <p:extLst>
      <p:ext uri="{BB962C8B-B14F-4D97-AF65-F5344CB8AC3E}">
        <p14:creationId xmlns:p14="http://schemas.microsoft.com/office/powerpoint/2010/main" xmlns="" val="423495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48653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35</a:t>
            </a:fld>
            <a:endParaRPr lang="en-IE"/>
          </a:p>
        </p:txBody>
      </p:sp>
    </p:spTree>
    <p:extLst>
      <p:ext uri="{BB962C8B-B14F-4D97-AF65-F5344CB8AC3E}">
        <p14:creationId xmlns:p14="http://schemas.microsoft.com/office/powerpoint/2010/main" xmlns="" val="705021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36</a:t>
            </a:fld>
            <a:endParaRPr lang="en-IE"/>
          </a:p>
        </p:txBody>
      </p:sp>
    </p:spTree>
    <p:extLst>
      <p:ext uri="{BB962C8B-B14F-4D97-AF65-F5344CB8AC3E}">
        <p14:creationId xmlns:p14="http://schemas.microsoft.com/office/powerpoint/2010/main" xmlns="" val="1727496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37</a:t>
            </a:fld>
            <a:endParaRPr lang="en-IE"/>
          </a:p>
        </p:txBody>
      </p:sp>
    </p:spTree>
    <p:extLst>
      <p:ext uri="{BB962C8B-B14F-4D97-AF65-F5344CB8AC3E}">
        <p14:creationId xmlns:p14="http://schemas.microsoft.com/office/powerpoint/2010/main" xmlns="" val="1493736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38</a:t>
            </a:fld>
            <a:endParaRPr lang="en-IE"/>
          </a:p>
        </p:txBody>
      </p:sp>
    </p:spTree>
    <p:extLst>
      <p:ext uri="{BB962C8B-B14F-4D97-AF65-F5344CB8AC3E}">
        <p14:creationId xmlns:p14="http://schemas.microsoft.com/office/powerpoint/2010/main" xmlns="" val="1589907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39</a:t>
            </a:fld>
            <a:endParaRPr lang="en-IE"/>
          </a:p>
        </p:txBody>
      </p:sp>
    </p:spTree>
    <p:extLst>
      <p:ext uri="{BB962C8B-B14F-4D97-AF65-F5344CB8AC3E}">
        <p14:creationId xmlns:p14="http://schemas.microsoft.com/office/powerpoint/2010/main" xmlns="" val="177584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4</a:t>
            </a:fld>
            <a:endParaRPr lang="en-IE"/>
          </a:p>
        </p:txBody>
      </p:sp>
    </p:spTree>
    <p:extLst>
      <p:ext uri="{BB962C8B-B14F-4D97-AF65-F5344CB8AC3E}">
        <p14:creationId xmlns:p14="http://schemas.microsoft.com/office/powerpoint/2010/main" xmlns="" val="3224895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40</a:t>
            </a:fld>
            <a:endParaRPr lang="en-IE"/>
          </a:p>
        </p:txBody>
      </p:sp>
    </p:spTree>
    <p:extLst>
      <p:ext uri="{BB962C8B-B14F-4D97-AF65-F5344CB8AC3E}">
        <p14:creationId xmlns:p14="http://schemas.microsoft.com/office/powerpoint/2010/main" xmlns="" val="3402275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41</a:t>
            </a:fld>
            <a:endParaRPr lang="en-IE"/>
          </a:p>
        </p:txBody>
      </p:sp>
    </p:spTree>
    <p:extLst>
      <p:ext uri="{BB962C8B-B14F-4D97-AF65-F5344CB8AC3E}">
        <p14:creationId xmlns:p14="http://schemas.microsoft.com/office/powerpoint/2010/main" xmlns="" val="976186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49018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43</a:t>
            </a:fld>
            <a:endParaRPr lang="en-IE"/>
          </a:p>
        </p:txBody>
      </p:sp>
    </p:spTree>
    <p:extLst>
      <p:ext uri="{BB962C8B-B14F-4D97-AF65-F5344CB8AC3E}">
        <p14:creationId xmlns:p14="http://schemas.microsoft.com/office/powerpoint/2010/main" xmlns="" val="3535506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44</a:t>
            </a:fld>
            <a:endParaRPr lang="en-IE"/>
          </a:p>
        </p:txBody>
      </p:sp>
    </p:spTree>
    <p:extLst>
      <p:ext uri="{BB962C8B-B14F-4D97-AF65-F5344CB8AC3E}">
        <p14:creationId xmlns:p14="http://schemas.microsoft.com/office/powerpoint/2010/main" xmlns="" val="4266853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29515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46</a:t>
            </a:fld>
            <a:endParaRPr lang="en-IE"/>
          </a:p>
        </p:txBody>
      </p:sp>
    </p:spTree>
    <p:extLst>
      <p:ext uri="{BB962C8B-B14F-4D97-AF65-F5344CB8AC3E}">
        <p14:creationId xmlns:p14="http://schemas.microsoft.com/office/powerpoint/2010/main" xmlns="" val="3534716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47</a:t>
            </a:fld>
            <a:endParaRPr lang="en-IE"/>
          </a:p>
        </p:txBody>
      </p:sp>
    </p:spTree>
    <p:extLst>
      <p:ext uri="{BB962C8B-B14F-4D97-AF65-F5344CB8AC3E}">
        <p14:creationId xmlns:p14="http://schemas.microsoft.com/office/powerpoint/2010/main" xmlns="" val="39765708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Successful cities and towns tend to perform well across multiple sectors (and therefore balance Livelihood and Liveability): Economic; Housing; Environmental; Cultural</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47887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49</a:t>
            </a:fld>
            <a:endParaRPr lang="en-IE"/>
          </a:p>
        </p:txBody>
      </p:sp>
    </p:spTree>
    <p:extLst>
      <p:ext uri="{BB962C8B-B14F-4D97-AF65-F5344CB8AC3E}">
        <p14:creationId xmlns:p14="http://schemas.microsoft.com/office/powerpoint/2010/main" xmlns="" val="358774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95247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57901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7EC4C-686F-4CEE-88F4-0409FD39BBA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84403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7EC4C-686F-4CEE-88F4-0409FD39BBA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06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7EC4C-686F-4CEE-88F4-0409FD39BBA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98269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7EC4C-686F-4CEE-88F4-0409FD39BBA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499395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7EC4C-686F-4CEE-88F4-0409FD39BBA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7398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7EC4C-686F-4CEE-88F4-0409FD39BBA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22978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0813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58</a:t>
            </a:fld>
            <a:endParaRPr lang="en-IE"/>
          </a:p>
        </p:txBody>
      </p:sp>
    </p:spTree>
    <p:extLst>
      <p:ext uri="{BB962C8B-B14F-4D97-AF65-F5344CB8AC3E}">
        <p14:creationId xmlns:p14="http://schemas.microsoft.com/office/powerpoint/2010/main" xmlns="" val="37597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59</a:t>
            </a:fld>
            <a:endParaRPr lang="en-IE"/>
          </a:p>
        </p:txBody>
      </p:sp>
    </p:spTree>
    <p:extLst>
      <p:ext uri="{BB962C8B-B14F-4D97-AF65-F5344CB8AC3E}">
        <p14:creationId xmlns:p14="http://schemas.microsoft.com/office/powerpoint/2010/main" xmlns="" val="2661248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6</a:t>
            </a:fld>
            <a:endParaRPr lang="en-IE"/>
          </a:p>
        </p:txBody>
      </p:sp>
    </p:spTree>
    <p:extLst>
      <p:ext uri="{BB962C8B-B14F-4D97-AF65-F5344CB8AC3E}">
        <p14:creationId xmlns:p14="http://schemas.microsoft.com/office/powerpoint/2010/main" xmlns="" val="26565282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60</a:t>
            </a:fld>
            <a:endParaRPr lang="en-IE"/>
          </a:p>
        </p:txBody>
      </p:sp>
    </p:spTree>
    <p:extLst>
      <p:ext uri="{BB962C8B-B14F-4D97-AF65-F5344CB8AC3E}">
        <p14:creationId xmlns:p14="http://schemas.microsoft.com/office/powerpoint/2010/main" xmlns="" val="7180308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61</a:t>
            </a:fld>
            <a:endParaRPr lang="en-IE"/>
          </a:p>
        </p:txBody>
      </p:sp>
    </p:spTree>
    <p:extLst>
      <p:ext uri="{BB962C8B-B14F-4D97-AF65-F5344CB8AC3E}">
        <p14:creationId xmlns:p14="http://schemas.microsoft.com/office/powerpoint/2010/main" xmlns="" val="1003537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62</a:t>
            </a:fld>
            <a:endParaRPr lang="en-IE"/>
          </a:p>
        </p:txBody>
      </p:sp>
    </p:spTree>
    <p:extLst>
      <p:ext uri="{BB962C8B-B14F-4D97-AF65-F5344CB8AC3E}">
        <p14:creationId xmlns:p14="http://schemas.microsoft.com/office/powerpoint/2010/main" xmlns="" val="35494926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43A21-52AD-48D5-AE13-0F236886CF9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75169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64</a:t>
            </a:fld>
            <a:endParaRPr lang="en-IE"/>
          </a:p>
        </p:txBody>
      </p:sp>
    </p:spTree>
    <p:extLst>
      <p:ext uri="{BB962C8B-B14F-4D97-AF65-F5344CB8AC3E}">
        <p14:creationId xmlns:p14="http://schemas.microsoft.com/office/powerpoint/2010/main" xmlns="" val="24879931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69</a:t>
            </a:fld>
            <a:endParaRPr lang="en-IE"/>
          </a:p>
        </p:txBody>
      </p:sp>
    </p:spTree>
    <p:extLst>
      <p:ext uri="{BB962C8B-B14F-4D97-AF65-F5344CB8AC3E}">
        <p14:creationId xmlns:p14="http://schemas.microsoft.com/office/powerpoint/2010/main" xmlns="" val="3929488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70</a:t>
            </a:fld>
            <a:endParaRPr lang="en-IE"/>
          </a:p>
        </p:txBody>
      </p:sp>
    </p:spTree>
    <p:extLst>
      <p:ext uri="{BB962C8B-B14F-4D97-AF65-F5344CB8AC3E}">
        <p14:creationId xmlns:p14="http://schemas.microsoft.com/office/powerpoint/2010/main" xmlns="" val="26327835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71</a:t>
            </a:fld>
            <a:endParaRPr lang="en-IE"/>
          </a:p>
        </p:txBody>
      </p:sp>
    </p:spTree>
    <p:extLst>
      <p:ext uri="{BB962C8B-B14F-4D97-AF65-F5344CB8AC3E}">
        <p14:creationId xmlns:p14="http://schemas.microsoft.com/office/powerpoint/2010/main" xmlns="" val="39018756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72</a:t>
            </a:fld>
            <a:endParaRPr lang="en-IE"/>
          </a:p>
        </p:txBody>
      </p:sp>
    </p:spTree>
    <p:extLst>
      <p:ext uri="{BB962C8B-B14F-4D97-AF65-F5344CB8AC3E}">
        <p14:creationId xmlns:p14="http://schemas.microsoft.com/office/powerpoint/2010/main" xmlns="" val="41597126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3F20C-2068-445A-97B2-C24106110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4554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Vision for Naas -What is our value system as a county town? / Most cities trying to balance Liveability and Livelihood / What is our identity and how can we develop?/ What might the shape of success look like if its driven by values (vision)</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4199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C8C97-679F-4EC1-A42C-26E559C6F24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2978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A57EC4C-686F-4CEE-88F4-0409FD39BBAB}" type="slidenum">
              <a:rPr lang="en-IE" smtClean="0"/>
              <a:pPr/>
              <a:t>9</a:t>
            </a:fld>
            <a:endParaRPr lang="en-IE"/>
          </a:p>
        </p:txBody>
      </p:sp>
    </p:spTree>
    <p:extLst>
      <p:ext uri="{BB962C8B-B14F-4D97-AF65-F5344CB8AC3E}">
        <p14:creationId xmlns:p14="http://schemas.microsoft.com/office/powerpoint/2010/main" xmlns="" val="109981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50D679-9515-4DBE-88D6-E45C27488D3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xmlns="" id="{D1FE132A-4C34-4F82-8C97-E283D714B45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xmlns="" id="{96B7BEAA-919D-41F9-B7AF-CFC82B4459BF}"/>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5" name="Footer Placeholder 4">
            <a:extLst>
              <a:ext uri="{FF2B5EF4-FFF2-40B4-BE49-F238E27FC236}">
                <a16:creationId xmlns:a16="http://schemas.microsoft.com/office/drawing/2014/main" xmlns="" id="{0DEE5E7A-6BBA-437C-ADA1-53AEE35B28F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DEA09C6F-8FDE-443A-83A8-5B4AF181E9E7}"/>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1306468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31C2B-75B7-4BE3-B8E1-6611A382CA4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xmlns="" id="{AE7707A0-B7BD-4970-99CB-CDE50E1F8E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A9FC5140-9FC7-4E12-9945-DB6A95D39364}"/>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5" name="Footer Placeholder 4">
            <a:extLst>
              <a:ext uri="{FF2B5EF4-FFF2-40B4-BE49-F238E27FC236}">
                <a16:creationId xmlns:a16="http://schemas.microsoft.com/office/drawing/2014/main" xmlns="" id="{7BA8A10E-E48C-4DA1-AEFA-7771E9BDCE5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7608A906-DBDE-4A7C-99C9-AAD10CF88437}"/>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320925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7D4A33B-E61F-4F30-9B0C-33B93AB7062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xmlns="" id="{170C84FE-2C7B-44E7-8D42-A8775EF7A6F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0EF839EA-6C3B-49FC-99CC-F530F2B96005}"/>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5" name="Footer Placeholder 4">
            <a:extLst>
              <a:ext uri="{FF2B5EF4-FFF2-40B4-BE49-F238E27FC236}">
                <a16:creationId xmlns:a16="http://schemas.microsoft.com/office/drawing/2014/main" xmlns="" id="{9FE54C90-BE45-48F6-AF34-AA088C047CE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691999FA-AB88-4D11-8EA5-979271E2ACA9}"/>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278997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247712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112477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1619930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2764011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2853642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2285522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242623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146854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A0D54A-3E81-4930-898A-7282F157045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BE3D5AF7-5E97-4E56-83F8-CC2F079F42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37418CA5-DE26-48A0-B57B-A38C2B1643CA}"/>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5" name="Footer Placeholder 4">
            <a:extLst>
              <a:ext uri="{FF2B5EF4-FFF2-40B4-BE49-F238E27FC236}">
                <a16:creationId xmlns:a16="http://schemas.microsoft.com/office/drawing/2014/main" xmlns="" id="{BF2ED825-E8A4-49E6-8474-3B8AEB0BBE4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3FC47353-1B2E-41CF-B4DE-F77CD861F6F0}"/>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203475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1415783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1732175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25DDAD5-44B2-4DD3-B760-677CE6CE15AC}" type="datetimeFigureOut">
              <a:rPr lang="en-US" smtClean="0"/>
              <a:pPr/>
              <a:t>3/14/2018</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2547592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2245442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1728575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3680815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4031656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3961897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1173225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1539578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1EC83-9D93-4ACB-B9CF-4C61C09620A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xmlns="" id="{DB44AE73-A371-4265-ACAE-862961507AD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8635AC1-08AB-4BB5-A954-6F9D7556C9B4}"/>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5" name="Footer Placeholder 4">
            <a:extLst>
              <a:ext uri="{FF2B5EF4-FFF2-40B4-BE49-F238E27FC236}">
                <a16:creationId xmlns:a16="http://schemas.microsoft.com/office/drawing/2014/main" xmlns="" id="{53317114-8307-4F78-BA42-F62F1456B1E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6CB3E3F0-D6F9-4A95-B725-41B1C8AE0404}"/>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2963482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615738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2359731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3595614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7301F1C2-F5EF-48FA-B574-F39A28F92C7B}" type="datetimeFigureOut">
              <a:rPr lang="en-IE" smtClean="0"/>
              <a:pPr/>
              <a:t>14/03/2018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3834669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2C9136-7DCC-4BA0-A9F9-F5B22F3DE99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C3156225-BD3E-4BCF-A564-42D945BF1A9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xmlns="" id="{17E0245C-A31F-4878-9F47-69D19BEB0E1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xmlns="" id="{EFC6B4B5-33A6-4168-897D-C818280904C5}"/>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6" name="Footer Placeholder 5">
            <a:extLst>
              <a:ext uri="{FF2B5EF4-FFF2-40B4-BE49-F238E27FC236}">
                <a16:creationId xmlns:a16="http://schemas.microsoft.com/office/drawing/2014/main" xmlns="" id="{899458D4-B70E-49CE-BA6A-C012D4F3B85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727886B9-076E-4AF2-9BFC-82E5092589F2}"/>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392753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4220D-96FB-4003-97F1-E9E3E5BE8017}"/>
              </a:ext>
            </a:extLst>
          </p:cNvPr>
          <p:cNvSpPr>
            <a:spLocks noGrp="1"/>
          </p:cNvSpPr>
          <p:nvPr>
            <p:ph type="title"/>
          </p:nvPr>
        </p:nvSpPr>
        <p:spPr>
          <a:xfrm>
            <a:off x="629841" y="365126"/>
            <a:ext cx="78867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xmlns="" id="{2ECF939B-62CA-46F7-986E-9E29698EBF6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8E5F0A5C-6ECE-47E8-AE61-E3A5C67657D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xmlns="" id="{1CB67BFA-4725-4F6F-A7B0-8D5CDFC5616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74CEB553-E849-4708-BED4-35AB1D50602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xmlns="" id="{5569CF29-D1A6-4589-AB3E-ECA5EAF6E176}"/>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8" name="Footer Placeholder 7">
            <a:extLst>
              <a:ext uri="{FF2B5EF4-FFF2-40B4-BE49-F238E27FC236}">
                <a16:creationId xmlns:a16="http://schemas.microsoft.com/office/drawing/2014/main" xmlns="" id="{8E4478F9-7840-4265-9E8E-20B7F32576B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xmlns="" id="{69927D63-E199-479F-B64A-214E1360B066}"/>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222537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119D4-87A3-43E6-AAAA-48A9B1430A0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xmlns="" id="{FCAC7784-84E7-4045-9886-4CE3EB0EB066}"/>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4" name="Footer Placeholder 3">
            <a:extLst>
              <a:ext uri="{FF2B5EF4-FFF2-40B4-BE49-F238E27FC236}">
                <a16:creationId xmlns:a16="http://schemas.microsoft.com/office/drawing/2014/main" xmlns="" id="{6E229665-5ADD-41E1-8387-853DF05F2BA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xmlns="" id="{73A2FEAA-899C-4AEA-9A77-A72743FF82F5}"/>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257424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1C385D-A4DB-4BB0-A581-05EDA24A813C}"/>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3" name="Footer Placeholder 2">
            <a:extLst>
              <a:ext uri="{FF2B5EF4-FFF2-40B4-BE49-F238E27FC236}">
                <a16:creationId xmlns:a16="http://schemas.microsoft.com/office/drawing/2014/main" xmlns="" id="{50BA8FF5-645E-4733-8CEF-AD8C6F0DFA7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xmlns="" id="{2338171B-8A1E-4BED-AF7B-9F71FE6D7ACA}"/>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386056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A3392-8167-4FFD-BEC4-3DF4D14F479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D95D59F1-3821-49E1-B2C6-AF11EB727D0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xmlns="" id="{8562B5F6-ECCE-4556-B39B-F32B803D82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9EC4024-44DE-4806-89B6-3CD4F41C922E}"/>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6" name="Footer Placeholder 5">
            <a:extLst>
              <a:ext uri="{FF2B5EF4-FFF2-40B4-BE49-F238E27FC236}">
                <a16:creationId xmlns:a16="http://schemas.microsoft.com/office/drawing/2014/main" xmlns="" id="{87AB05AB-1457-4D0C-8B6F-82572215654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CC1DDD8F-FD1A-4B6F-99D2-2720AC19E168}"/>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182229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CF68D-AD92-4A4C-947A-7331ECD4DFB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xmlns="" id="{4F4BA2FF-FA20-48DA-8480-721414F2AC3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a:extLst>
              <a:ext uri="{FF2B5EF4-FFF2-40B4-BE49-F238E27FC236}">
                <a16:creationId xmlns:a16="http://schemas.microsoft.com/office/drawing/2014/main" xmlns="" id="{89F05EF2-FEE7-4560-9524-2D6BBB5B7B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C49A4864-3AF5-4356-804D-A05D632F1777}"/>
              </a:ext>
            </a:extLst>
          </p:cNvPr>
          <p:cNvSpPr>
            <a:spLocks noGrp="1"/>
          </p:cNvSpPr>
          <p:nvPr>
            <p:ph type="dt" sz="half" idx="10"/>
          </p:nvPr>
        </p:nvSpPr>
        <p:spPr/>
        <p:txBody>
          <a:bodyPr/>
          <a:lstStyle/>
          <a:p>
            <a:fld id="{ACBB854E-EE31-4DAC-946B-C876F9C1A6DC}" type="datetimeFigureOut">
              <a:rPr lang="en-IE" smtClean="0"/>
              <a:pPr/>
              <a:t>14/03/2018</a:t>
            </a:fld>
            <a:endParaRPr lang="en-IE"/>
          </a:p>
        </p:txBody>
      </p:sp>
      <p:sp>
        <p:nvSpPr>
          <p:cNvPr id="6" name="Footer Placeholder 5">
            <a:extLst>
              <a:ext uri="{FF2B5EF4-FFF2-40B4-BE49-F238E27FC236}">
                <a16:creationId xmlns:a16="http://schemas.microsoft.com/office/drawing/2014/main" xmlns="" id="{0C072B0F-D0B7-4AB8-B4E2-A7FC777A972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347C5CF1-33FF-4109-9A8D-CCEE1A11CE02}"/>
              </a:ext>
            </a:extLst>
          </p:cNvPr>
          <p:cNvSpPr>
            <a:spLocks noGrp="1"/>
          </p:cNvSpPr>
          <p:nvPr>
            <p:ph type="sldNum" sz="quarter" idx="12"/>
          </p:nvPr>
        </p:nvSpPr>
        <p:spPr/>
        <p:txBody>
          <a:body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3650061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9813CFB-5AD4-4DEF-96DF-D638F48FBBD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xmlns="" id="{99B2975B-FF72-4DCE-BD92-3B5C2D820D8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ACF759E4-3285-4750-8EAA-D9237428A0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CBB854E-EE31-4DAC-946B-C876F9C1A6DC}" type="datetimeFigureOut">
              <a:rPr lang="en-IE" smtClean="0"/>
              <a:pPr/>
              <a:t>14/03/2018</a:t>
            </a:fld>
            <a:endParaRPr lang="en-IE"/>
          </a:p>
        </p:txBody>
      </p:sp>
      <p:sp>
        <p:nvSpPr>
          <p:cNvPr id="5" name="Footer Placeholder 4">
            <a:extLst>
              <a:ext uri="{FF2B5EF4-FFF2-40B4-BE49-F238E27FC236}">
                <a16:creationId xmlns:a16="http://schemas.microsoft.com/office/drawing/2014/main" xmlns="" id="{7FD17069-618F-4434-9E63-BE298AD9265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xmlns="" id="{6B6F568B-8C85-4B50-900E-8EC79086CD7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565C80-26EE-404E-A37D-5BFDEE2121E9}" type="slidenum">
              <a:rPr lang="en-IE" smtClean="0"/>
              <a:pPr/>
              <a:t>‹#›</a:t>
            </a:fld>
            <a:endParaRPr lang="en-IE"/>
          </a:p>
        </p:txBody>
      </p:sp>
    </p:spTree>
    <p:extLst>
      <p:ext uri="{BB962C8B-B14F-4D97-AF65-F5344CB8AC3E}">
        <p14:creationId xmlns:p14="http://schemas.microsoft.com/office/powerpoint/2010/main" xmlns="" val="3998902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DDAD5-44B2-4DD3-B760-677CE6CE15AC}" type="datetimeFigureOut">
              <a:rPr lang="en-US" smtClean="0"/>
              <a:pPr/>
              <a:t>3/14/2018</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87E3E-8E3E-4A4E-B991-361F9F6C710E}" type="slidenum">
              <a:rPr lang="en-IE" smtClean="0"/>
              <a:pPr/>
              <a:t>‹#›</a:t>
            </a:fld>
            <a:endParaRPr lang="en-IE" dirty="0"/>
          </a:p>
        </p:txBody>
      </p:sp>
    </p:spTree>
    <p:extLst>
      <p:ext uri="{BB962C8B-B14F-4D97-AF65-F5344CB8AC3E}">
        <p14:creationId xmlns:p14="http://schemas.microsoft.com/office/powerpoint/2010/main" xmlns="" val="26137544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1F1C2-F5EF-48FA-B574-F39A28F92C7B}" type="datetimeFigureOut">
              <a:rPr lang="en-IE" smtClean="0"/>
              <a:pPr/>
              <a:t>14/03/2018</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3A50-8B77-48AB-A65E-910E183EF149}" type="slidenum">
              <a:rPr lang="en-IE" smtClean="0"/>
              <a:pPr/>
              <a:t>‹#›</a:t>
            </a:fld>
            <a:endParaRPr lang="en-IE"/>
          </a:p>
        </p:txBody>
      </p:sp>
    </p:spTree>
    <p:extLst>
      <p:ext uri="{BB962C8B-B14F-4D97-AF65-F5344CB8AC3E}">
        <p14:creationId xmlns:p14="http://schemas.microsoft.com/office/powerpoint/2010/main" xmlns="" val="19823883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vml"/><Relationship Id="rId1" Type="http://schemas.openxmlformats.org/officeDocument/2006/relationships/themeOverride" Target="../theme/themeOverride5.xml"/><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047329" y="0"/>
            <a:ext cx="12192001" cy="6858000"/>
          </a:xfrm>
          <a:prstGeom prst="rect">
            <a:avLst/>
          </a:prstGeom>
        </p:spPr>
      </p:pic>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289315" y="989299"/>
            <a:ext cx="10397735" cy="5176736"/>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IE" sz="10000" b="1" dirty="0">
                <a:solidFill>
                  <a:schemeClr val="bg1"/>
                </a:solidFill>
              </a:rPr>
              <a:t>Naas Local Area Plan 2018-2024</a:t>
            </a:r>
          </a:p>
          <a:p>
            <a:pPr marL="0" indent="0">
              <a:buFont typeface="Arial" panose="020B0604020202020204" pitchFamily="34" charset="0"/>
              <a:buNone/>
            </a:pPr>
            <a:r>
              <a:rPr lang="en-IE" sz="7200" b="1" dirty="0">
                <a:solidFill>
                  <a:srgbClr val="FFFF00"/>
                </a:solidFill>
              </a:rPr>
              <a:t>Plenary 2</a:t>
            </a:r>
          </a:p>
          <a:p>
            <a:pPr marL="0" indent="0">
              <a:buFont typeface="Arial" panose="020B0604020202020204" pitchFamily="34" charset="0"/>
              <a:buNone/>
            </a:pPr>
            <a:r>
              <a:rPr lang="en-IE" sz="7200" b="1" dirty="0">
                <a:solidFill>
                  <a:srgbClr val="FFFF00"/>
                </a:solidFill>
              </a:rPr>
              <a:t>14/03/2018 </a:t>
            </a:r>
          </a:p>
        </p:txBody>
      </p:sp>
    </p:spTree>
    <p:extLst>
      <p:ext uri="{BB962C8B-B14F-4D97-AF65-F5344CB8AC3E}">
        <p14:creationId xmlns:p14="http://schemas.microsoft.com/office/powerpoint/2010/main" xmlns="" val="103587430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975003" y="-47466"/>
            <a:ext cx="17556481" cy="6858000"/>
          </a:xfrm>
          <a:prstGeom prst="rect">
            <a:avLst/>
          </a:prstGeom>
        </p:spPr>
      </p:pic>
      <p:sp>
        <p:nvSpPr>
          <p:cNvPr id="5" name="Rectangle 4">
            <a:extLst>
              <a:ext uri="{FF2B5EF4-FFF2-40B4-BE49-F238E27FC236}">
                <a16:creationId xmlns:a16="http://schemas.microsoft.com/office/drawing/2014/main" xmlns="" id="{E38511D7-5D70-4F4A-A0CB-C7C52EFC3E16}"/>
              </a:ext>
            </a:extLst>
          </p:cNvPr>
          <p:cNvSpPr/>
          <p:nvPr/>
        </p:nvSpPr>
        <p:spPr>
          <a:xfrm>
            <a:off x="-425183" y="-372676"/>
            <a:ext cx="5266124" cy="8044543"/>
          </a:xfrm>
          <a:prstGeom prst="rect">
            <a:avLst/>
          </a:prstGeom>
          <a:solidFill>
            <a:schemeClr val="accent1">
              <a:lumMod val="5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315858" y="483884"/>
            <a:ext cx="4404059" cy="5176736"/>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2400"/>
              </a:spcBef>
              <a:buNone/>
            </a:pPr>
            <a:r>
              <a:rPr lang="en-IE" sz="4000" b="1" dirty="0">
                <a:solidFill>
                  <a:schemeClr val="bg1"/>
                </a:solidFill>
              </a:rPr>
              <a:t>Identity / Role &amp; Value System</a:t>
            </a:r>
          </a:p>
          <a:p>
            <a:pPr marL="0" indent="0">
              <a:spcBef>
                <a:spcPts val="2400"/>
              </a:spcBef>
              <a:buNone/>
            </a:pPr>
            <a:r>
              <a:rPr lang="en-IE" sz="4000" b="1" dirty="0">
                <a:solidFill>
                  <a:schemeClr val="bg1"/>
                </a:solidFill>
              </a:rPr>
              <a:t>Integrated Themes</a:t>
            </a:r>
          </a:p>
          <a:p>
            <a:pPr marL="0" lvl="0" indent="0">
              <a:spcBef>
                <a:spcPts val="2400"/>
              </a:spcBef>
              <a:buNone/>
            </a:pPr>
            <a:r>
              <a:rPr lang="en-IE" sz="4000" b="1" dirty="0">
                <a:solidFill>
                  <a:schemeClr val="bg1"/>
                </a:solidFill>
              </a:rPr>
              <a:t>Long term thinking</a:t>
            </a:r>
          </a:p>
          <a:p>
            <a:pPr marL="0" lvl="0" indent="0">
              <a:spcBef>
                <a:spcPts val="2400"/>
              </a:spcBef>
              <a:buNone/>
            </a:pPr>
            <a:r>
              <a:rPr lang="en-IE" sz="4000" b="1" dirty="0">
                <a:solidFill>
                  <a:schemeClr val="bg1"/>
                </a:solidFill>
              </a:rPr>
              <a:t>Legible town jigsaw</a:t>
            </a:r>
          </a:p>
          <a:p>
            <a:pPr marL="0" lvl="0" indent="0">
              <a:spcBef>
                <a:spcPts val="2400"/>
              </a:spcBef>
              <a:buNone/>
            </a:pPr>
            <a:r>
              <a:rPr lang="en-IE" sz="4000" b="1" dirty="0">
                <a:solidFill>
                  <a:schemeClr val="bg1"/>
                </a:solidFill>
              </a:rPr>
              <a:t>Good governance</a:t>
            </a:r>
          </a:p>
          <a:p>
            <a:pPr marL="0" lvl="0" indent="0">
              <a:spcBef>
                <a:spcPts val="2400"/>
              </a:spcBef>
              <a:buNone/>
            </a:pPr>
            <a:r>
              <a:rPr lang="en-IE" sz="4000" b="1" dirty="0">
                <a:solidFill>
                  <a:schemeClr val="bg1"/>
                </a:solidFill>
              </a:rPr>
              <a:t>Infrastructure</a:t>
            </a:r>
          </a:p>
          <a:p>
            <a:pPr lvl="0"/>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
        <p:nvSpPr>
          <p:cNvPr id="6" name="Text Placeholder 2">
            <a:extLst>
              <a:ext uri="{FF2B5EF4-FFF2-40B4-BE49-F238E27FC236}">
                <a16:creationId xmlns:a16="http://schemas.microsoft.com/office/drawing/2014/main" xmlns="" id="{81FC78AB-4644-4F1F-B127-9139A6B3340E}"/>
              </a:ext>
            </a:extLst>
          </p:cNvPr>
          <p:cNvSpPr txBox="1">
            <a:spLocks/>
          </p:cNvSpPr>
          <p:nvPr/>
        </p:nvSpPr>
        <p:spPr>
          <a:xfrm>
            <a:off x="5177419" y="286660"/>
            <a:ext cx="4404059" cy="5176736"/>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2400"/>
              </a:spcBef>
              <a:buNone/>
            </a:pPr>
            <a:r>
              <a:rPr lang="en-IE" sz="6600" b="1" dirty="0">
                <a:solidFill>
                  <a:srgbClr val="FFFF00"/>
                </a:solidFill>
              </a:rPr>
              <a:t>Successful Places</a:t>
            </a:r>
          </a:p>
          <a:p>
            <a:pPr lvl="0"/>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44511165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671FC4-DFFE-4D85-A14F-CAD4089052B1}"/>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90538" y="0"/>
            <a:ext cx="12920663" cy="7267873"/>
          </a:xfrm>
          <a:prstGeom prst="rect">
            <a:avLst/>
          </a:prstGeom>
        </p:spPr>
      </p:pic>
      <p:sp>
        <p:nvSpPr>
          <p:cNvPr id="4" name="Rectangle 3">
            <a:extLst>
              <a:ext uri="{FF2B5EF4-FFF2-40B4-BE49-F238E27FC236}">
                <a16:creationId xmlns:a16="http://schemas.microsoft.com/office/drawing/2014/main" xmlns="" id="{67D506B0-B53F-4FE9-A60A-6495300BD446}"/>
              </a:ext>
            </a:extLst>
          </p:cNvPr>
          <p:cNvSpPr/>
          <p:nvPr/>
        </p:nvSpPr>
        <p:spPr>
          <a:xfrm>
            <a:off x="3683000" y="-168729"/>
            <a:ext cx="6107339"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2">
            <a:extLst>
              <a:ext uri="{FF2B5EF4-FFF2-40B4-BE49-F238E27FC236}">
                <a16:creationId xmlns:a16="http://schemas.microsoft.com/office/drawing/2014/main" xmlns="" id="{5BAF2905-6814-412F-8043-DE0FE8335C40}"/>
              </a:ext>
            </a:extLst>
          </p:cNvPr>
          <p:cNvSpPr txBox="1">
            <a:spLocks/>
          </p:cNvSpPr>
          <p:nvPr/>
        </p:nvSpPr>
        <p:spPr>
          <a:xfrm>
            <a:off x="3839552" y="1120032"/>
            <a:ext cx="4847120" cy="5176736"/>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2400"/>
              </a:spcBef>
              <a:buNone/>
            </a:pPr>
            <a:r>
              <a:rPr lang="en-IE" sz="4800" b="1" dirty="0">
                <a:solidFill>
                  <a:schemeClr val="bg1"/>
                </a:solidFill>
              </a:rPr>
              <a:t>Climate change</a:t>
            </a:r>
          </a:p>
          <a:p>
            <a:pPr marL="0" indent="0">
              <a:spcBef>
                <a:spcPts val="2400"/>
              </a:spcBef>
              <a:buNone/>
            </a:pPr>
            <a:r>
              <a:rPr lang="en-IE" sz="4800" b="1" dirty="0">
                <a:solidFill>
                  <a:schemeClr val="bg1"/>
                </a:solidFill>
              </a:rPr>
              <a:t>Technology/data</a:t>
            </a:r>
          </a:p>
          <a:p>
            <a:pPr marL="0" indent="0">
              <a:spcBef>
                <a:spcPts val="2400"/>
              </a:spcBef>
              <a:buNone/>
            </a:pPr>
            <a:r>
              <a:rPr lang="en-IE" sz="4800" b="1" dirty="0">
                <a:solidFill>
                  <a:schemeClr val="bg1"/>
                </a:solidFill>
              </a:rPr>
              <a:t>Automation</a:t>
            </a:r>
          </a:p>
          <a:p>
            <a:pPr marL="0" indent="0">
              <a:spcBef>
                <a:spcPts val="2400"/>
              </a:spcBef>
              <a:buNone/>
            </a:pPr>
            <a:r>
              <a:rPr lang="en-IE" sz="4800" b="1" dirty="0">
                <a:solidFill>
                  <a:schemeClr val="bg1"/>
                </a:solidFill>
              </a:rPr>
              <a:t>Ageing population</a:t>
            </a:r>
          </a:p>
          <a:p>
            <a:pPr marL="0" indent="0">
              <a:spcBef>
                <a:spcPts val="2400"/>
              </a:spcBef>
              <a:buNone/>
            </a:pPr>
            <a:r>
              <a:rPr lang="en-IE" sz="4800" b="1" dirty="0">
                <a:solidFill>
                  <a:schemeClr val="bg1"/>
                </a:solidFill>
              </a:rPr>
              <a:t>Citizen capacity</a:t>
            </a:r>
          </a:p>
        </p:txBody>
      </p:sp>
    </p:spTree>
    <p:extLst>
      <p:ext uri="{BB962C8B-B14F-4D97-AF65-F5344CB8AC3E}">
        <p14:creationId xmlns:p14="http://schemas.microsoft.com/office/powerpoint/2010/main" xmlns="" val="3256408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372362" y="1345959"/>
            <a:ext cx="8399276" cy="5176736"/>
          </a:xfrm>
          <a:noFill/>
        </p:spPr>
        <p:txBody>
          <a:bodyPr>
            <a:noAutofit/>
          </a:bodyPr>
          <a:lstStyle/>
          <a:p>
            <a:pPr marL="0" indent="0" algn="ctr">
              <a:spcBef>
                <a:spcPts val="0"/>
              </a:spcBef>
              <a:buNone/>
            </a:pPr>
            <a:r>
              <a:rPr lang="en-IE" sz="9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Key Sectors (High level themes)</a:t>
            </a:r>
            <a:endParaRPr lang="en-IE" sz="12000" b="1" dirty="0">
              <a:solidFill>
                <a:schemeClr val="bg1"/>
              </a:solidFill>
            </a:endParaRPr>
          </a:p>
        </p:txBody>
      </p:sp>
    </p:spTree>
    <p:extLst>
      <p:ext uri="{BB962C8B-B14F-4D97-AF65-F5344CB8AC3E}">
        <p14:creationId xmlns:p14="http://schemas.microsoft.com/office/powerpoint/2010/main" xmlns="" val="1026454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334993" y="-381000"/>
            <a:ext cx="11079501" cy="7395567"/>
          </a:xfrm>
          <a:prstGeom prst="rect">
            <a:avLst/>
          </a:prstGeom>
        </p:spPr>
      </p:pic>
      <p:sp>
        <p:nvSpPr>
          <p:cNvPr id="6" name="Text Placeholder 2">
            <a:extLst>
              <a:ext uri="{FF2B5EF4-FFF2-40B4-BE49-F238E27FC236}">
                <a16:creationId xmlns:a16="http://schemas.microsoft.com/office/drawing/2014/main" xmlns="" id="{BB207741-C010-48D0-AE9E-74909D94C108}"/>
              </a:ext>
            </a:extLst>
          </p:cNvPr>
          <p:cNvSpPr txBox="1">
            <a:spLocks/>
          </p:cNvSpPr>
          <p:nvPr/>
        </p:nvSpPr>
        <p:spPr>
          <a:xfrm>
            <a:off x="350308" y="6005563"/>
            <a:ext cx="9311217" cy="538112"/>
          </a:xfrm>
          <a:prstGeom prst="rect">
            <a:avLst/>
          </a:prstGeom>
          <a:noFill/>
          <a:ln>
            <a:no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4800" b="1" dirty="0">
                <a:solidFill>
                  <a:schemeClr val="bg1"/>
                </a:solidFill>
              </a:rPr>
              <a:t>Balance Livelihood &amp; Liveability </a:t>
            </a:r>
          </a:p>
          <a:p>
            <a:pPr marL="0" indent="0">
              <a:spcBef>
                <a:spcPts val="1200"/>
              </a:spcBef>
              <a:buNone/>
            </a:pPr>
            <a:endParaRPr lang="en-IE" sz="3000" b="1" dirty="0">
              <a:solidFill>
                <a:schemeClr val="bg1"/>
              </a:solidFill>
            </a:endParaRPr>
          </a:p>
        </p:txBody>
      </p:sp>
    </p:spTree>
    <p:extLst>
      <p:ext uri="{BB962C8B-B14F-4D97-AF65-F5344CB8AC3E}">
        <p14:creationId xmlns:p14="http://schemas.microsoft.com/office/powerpoint/2010/main" xmlns="" val="566838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1007992" y="1169895"/>
            <a:ext cx="8399276" cy="5973597"/>
          </a:xfrm>
          <a:noFill/>
        </p:spPr>
        <p:txBody>
          <a:bodyPr>
            <a:noAutofit/>
          </a:bodyPr>
          <a:lstStyle/>
          <a:p>
            <a:pPr marL="0" indent="0">
              <a:lnSpc>
                <a:spcPct val="70000"/>
              </a:lnSpc>
              <a:spcBef>
                <a:spcPts val="2800"/>
              </a:spcBef>
              <a:buNone/>
            </a:pPr>
            <a:r>
              <a:rPr lang="en-IE" sz="6000" b="1" dirty="0">
                <a:solidFill>
                  <a:schemeClr val="bg1"/>
                </a:solidFill>
              </a:rPr>
              <a:t>Understand Place</a:t>
            </a:r>
          </a:p>
          <a:p>
            <a:pPr marL="0" indent="0">
              <a:lnSpc>
                <a:spcPct val="70000"/>
              </a:lnSpc>
              <a:spcBef>
                <a:spcPts val="2800"/>
              </a:spcBef>
              <a:buNone/>
            </a:pPr>
            <a:r>
              <a:rPr lang="en-IE" sz="6000" b="1" dirty="0">
                <a:solidFill>
                  <a:schemeClr val="bg1"/>
                </a:solidFill>
              </a:rPr>
              <a:t>Establish Vision &amp; Principles</a:t>
            </a:r>
          </a:p>
          <a:p>
            <a:pPr marL="0" indent="0">
              <a:lnSpc>
                <a:spcPct val="70000"/>
              </a:lnSpc>
              <a:spcBef>
                <a:spcPts val="2800"/>
              </a:spcBef>
              <a:buNone/>
            </a:pPr>
            <a:r>
              <a:rPr lang="en-IE" sz="6000" b="1" dirty="0">
                <a:solidFill>
                  <a:schemeClr val="bg1"/>
                </a:solidFill>
              </a:rPr>
              <a:t>Generate Strategies</a:t>
            </a:r>
          </a:p>
          <a:p>
            <a:pPr marL="0" indent="0">
              <a:lnSpc>
                <a:spcPct val="70000"/>
              </a:lnSpc>
              <a:spcBef>
                <a:spcPts val="2800"/>
              </a:spcBef>
              <a:buNone/>
            </a:pPr>
            <a:r>
              <a:rPr lang="en-IE" sz="6000" b="1" dirty="0">
                <a:solidFill>
                  <a:schemeClr val="bg1"/>
                </a:solidFill>
              </a:rPr>
              <a:t>Provide Guidelines</a:t>
            </a:r>
          </a:p>
          <a:p>
            <a:pPr marL="0" indent="0">
              <a:lnSpc>
                <a:spcPct val="70000"/>
              </a:lnSpc>
              <a:spcBef>
                <a:spcPts val="2800"/>
              </a:spcBef>
              <a:buNone/>
            </a:pPr>
            <a:endParaRPr lang="en-IE" sz="6000" b="1" dirty="0">
              <a:solidFill>
                <a:schemeClr val="bg1"/>
              </a:solidFill>
            </a:endParaRPr>
          </a:p>
          <a:p>
            <a:pPr marL="0" indent="0">
              <a:lnSpc>
                <a:spcPct val="70000"/>
              </a:lnSpc>
              <a:spcBef>
                <a:spcPts val="0"/>
              </a:spcBef>
              <a:buNone/>
            </a:pPr>
            <a:endParaRPr lang="en-IE" sz="8000" b="1" dirty="0">
              <a:solidFill>
                <a:schemeClr val="bg1"/>
              </a:solidFill>
            </a:endParaRPr>
          </a:p>
        </p:txBody>
      </p:sp>
    </p:spTree>
    <p:extLst>
      <p:ext uri="{BB962C8B-B14F-4D97-AF65-F5344CB8AC3E}">
        <p14:creationId xmlns:p14="http://schemas.microsoft.com/office/powerpoint/2010/main" xmlns="" val="4018902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21920" y="-655320"/>
            <a:ext cx="10139680" cy="7604760"/>
          </a:xfrm>
          <a:prstGeom prst="rect">
            <a:avLst/>
          </a:prstGeom>
        </p:spPr>
      </p:pic>
      <p:sp>
        <p:nvSpPr>
          <p:cNvPr id="7" name="Text Placeholder 2">
            <a:extLst>
              <a:ext uri="{FF2B5EF4-FFF2-40B4-BE49-F238E27FC236}">
                <a16:creationId xmlns:a16="http://schemas.microsoft.com/office/drawing/2014/main" xmlns="" id="{A9D2F99E-5077-4C3B-B64E-EBA23458F82B}"/>
              </a:ext>
            </a:extLst>
          </p:cNvPr>
          <p:cNvSpPr txBox="1">
            <a:spLocks/>
          </p:cNvSpPr>
          <p:nvPr/>
        </p:nvSpPr>
        <p:spPr>
          <a:xfrm>
            <a:off x="6867526" y="485775"/>
            <a:ext cx="2028826" cy="1562100"/>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19274">
                <a:moveTo>
                  <a:pt x="0" y="0"/>
                </a:moveTo>
                <a:lnTo>
                  <a:pt x="1977849" y="0"/>
                </a:lnTo>
                <a:lnTo>
                  <a:pt x="1977849" y="1819274"/>
                </a:lnTo>
                <a:lnTo>
                  <a:pt x="777699" y="1809749"/>
                </a:lnTo>
                <a:lnTo>
                  <a:pt x="0" y="0"/>
                </a:lnTo>
                <a:close/>
              </a:path>
            </a:pathLst>
          </a:custGeom>
          <a:solidFill>
            <a:schemeClr val="tx1">
              <a:alpha val="42000"/>
            </a:schemeClr>
          </a:solidFill>
          <a:ln>
            <a:no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spcBef>
                <a:spcPts val="0"/>
              </a:spcBef>
              <a:buNone/>
            </a:pPr>
            <a:r>
              <a:rPr lang="en-IE" sz="2400" b="1" dirty="0">
                <a:solidFill>
                  <a:schemeClr val="bg1"/>
                </a:solidFill>
              </a:rPr>
              <a:t>AchievementsIssues &amp; challenges; </a:t>
            </a:r>
          </a:p>
          <a:p>
            <a:pPr marL="0" indent="0" algn="r">
              <a:spcBef>
                <a:spcPts val="0"/>
              </a:spcBef>
              <a:buNone/>
            </a:pPr>
            <a:r>
              <a:rPr lang="en-IE" sz="2400" b="1" dirty="0">
                <a:solidFill>
                  <a:schemeClr val="bg1"/>
                </a:solidFill>
              </a:rPr>
              <a:t>&amp; the way forward </a:t>
            </a:r>
          </a:p>
        </p:txBody>
      </p:sp>
      <p:sp>
        <p:nvSpPr>
          <p:cNvPr id="8" name="Text Placeholder 2">
            <a:extLst>
              <a:ext uri="{FF2B5EF4-FFF2-40B4-BE49-F238E27FC236}">
                <a16:creationId xmlns:a16="http://schemas.microsoft.com/office/drawing/2014/main" xmlns="" id="{98E45DC2-7C43-435A-82EE-32D919231C9E}"/>
              </a:ext>
            </a:extLst>
          </p:cNvPr>
          <p:cNvSpPr txBox="1">
            <a:spLocks/>
          </p:cNvSpPr>
          <p:nvPr/>
        </p:nvSpPr>
        <p:spPr>
          <a:xfrm>
            <a:off x="7048503" y="4429126"/>
            <a:ext cx="1847849" cy="1933574"/>
          </a:xfrm>
          <a:custGeom>
            <a:avLst/>
            <a:gdLst>
              <a:gd name="connsiteX0" fmla="*/ 0 w 1628774"/>
              <a:gd name="connsiteY0" fmla="*/ 0 h 1933574"/>
              <a:gd name="connsiteX1" fmla="*/ 1628774 w 1628774"/>
              <a:gd name="connsiteY1" fmla="*/ 0 h 1933574"/>
              <a:gd name="connsiteX2" fmla="*/ 1628774 w 1628774"/>
              <a:gd name="connsiteY2" fmla="*/ 1933574 h 1933574"/>
              <a:gd name="connsiteX3" fmla="*/ 0 w 1628774"/>
              <a:gd name="connsiteY3" fmla="*/ 1933574 h 1933574"/>
              <a:gd name="connsiteX4" fmla="*/ 0 w 1628774"/>
              <a:gd name="connsiteY4" fmla="*/ 0 h 1933574"/>
              <a:gd name="connsiteX0" fmla="*/ 514350 w 1628774"/>
              <a:gd name="connsiteY0" fmla="*/ 9525 h 1933574"/>
              <a:gd name="connsiteX1" fmla="*/ 1628774 w 1628774"/>
              <a:gd name="connsiteY1" fmla="*/ 0 h 1933574"/>
              <a:gd name="connsiteX2" fmla="*/ 1628774 w 1628774"/>
              <a:gd name="connsiteY2" fmla="*/ 1933574 h 1933574"/>
              <a:gd name="connsiteX3" fmla="*/ 0 w 1628774"/>
              <a:gd name="connsiteY3" fmla="*/ 1933574 h 1933574"/>
              <a:gd name="connsiteX4" fmla="*/ 514350 w 1628774"/>
              <a:gd name="connsiteY4" fmla="*/ 9525 h 1933574"/>
              <a:gd name="connsiteX0" fmla="*/ 638175 w 1752599"/>
              <a:gd name="connsiteY0" fmla="*/ 9525 h 1933574"/>
              <a:gd name="connsiteX1" fmla="*/ 1752599 w 1752599"/>
              <a:gd name="connsiteY1" fmla="*/ 0 h 1933574"/>
              <a:gd name="connsiteX2" fmla="*/ 1752599 w 1752599"/>
              <a:gd name="connsiteY2" fmla="*/ 1933574 h 1933574"/>
              <a:gd name="connsiteX3" fmla="*/ 0 w 1752599"/>
              <a:gd name="connsiteY3" fmla="*/ 1933574 h 1933574"/>
              <a:gd name="connsiteX4" fmla="*/ 638175 w 1752599"/>
              <a:gd name="connsiteY4" fmla="*/ 9525 h 193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99" h="1933574">
                <a:moveTo>
                  <a:pt x="638175" y="9525"/>
                </a:moveTo>
                <a:lnTo>
                  <a:pt x="1752599" y="0"/>
                </a:lnTo>
                <a:lnTo>
                  <a:pt x="1752599" y="1933574"/>
                </a:lnTo>
                <a:lnTo>
                  <a:pt x="0" y="1933574"/>
                </a:lnTo>
                <a:lnTo>
                  <a:pt x="638175" y="9525"/>
                </a:lnTo>
                <a:close/>
              </a:path>
            </a:pathLst>
          </a:custGeom>
          <a:solidFill>
            <a:schemeClr val="tx1">
              <a:alpha val="42000"/>
            </a:schemeClr>
          </a:solidFill>
          <a:ln>
            <a:noFill/>
          </a:ln>
        </p:spPr>
        <p:txBody>
          <a:bodyPr vert="horz" lIns="91440" tIns="45720" rIns="91440" bIns="45720" rtlCol="0">
            <a:noAutofit/>
          </a:bodyPr>
          <a:lstStyle>
            <a:defPPr>
              <a:defRPr lang="en-US"/>
            </a:defPPr>
            <a:lvl1pPr indent="0" defTabSz="685800">
              <a:lnSpc>
                <a:spcPct val="90000"/>
              </a:lnSpc>
              <a:spcBef>
                <a:spcPts val="0"/>
              </a:spcBef>
              <a:buFont typeface="Arial" panose="020B0604020202020204" pitchFamily="34" charset="0"/>
              <a:buNone/>
              <a:defRPr sz="2400" b="1">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r"/>
            <a:r>
              <a:rPr lang="en-IE" dirty="0"/>
              <a:t>value system; </a:t>
            </a:r>
          </a:p>
          <a:p>
            <a:pPr algn="r"/>
            <a:r>
              <a:rPr lang="en-IE" dirty="0"/>
              <a:t>the shape </a:t>
            </a:r>
          </a:p>
          <a:p>
            <a:pPr algn="r"/>
            <a:r>
              <a:rPr lang="en-IE" dirty="0"/>
              <a:t>of success; blockages / disconnects</a:t>
            </a:r>
          </a:p>
        </p:txBody>
      </p:sp>
      <p:sp>
        <p:nvSpPr>
          <p:cNvPr id="2" name="TextBox 1">
            <a:extLst>
              <a:ext uri="{FF2B5EF4-FFF2-40B4-BE49-F238E27FC236}">
                <a16:creationId xmlns:a16="http://schemas.microsoft.com/office/drawing/2014/main" xmlns="" id="{3F10CB6D-0565-41AB-976D-B77CD57798EC}"/>
              </a:ext>
            </a:extLst>
          </p:cNvPr>
          <p:cNvSpPr txBox="1"/>
          <p:nvPr/>
        </p:nvSpPr>
        <p:spPr>
          <a:xfrm>
            <a:off x="4696460" y="209222"/>
            <a:ext cx="533400" cy="461665"/>
          </a:xfrm>
          <a:prstGeom prst="rect">
            <a:avLst/>
          </a:prstGeom>
          <a:noFill/>
        </p:spPr>
        <p:txBody>
          <a:bodyPr wrap="square" rtlCol="0">
            <a:spAutoFit/>
          </a:bodyPr>
          <a:lstStyle/>
          <a:p>
            <a:r>
              <a:rPr lang="en-IE" sz="2400" b="1" dirty="0">
                <a:solidFill>
                  <a:schemeClr val="bg1"/>
                </a:solidFill>
              </a:rPr>
              <a:t>1</a:t>
            </a:r>
          </a:p>
        </p:txBody>
      </p:sp>
      <p:sp>
        <p:nvSpPr>
          <p:cNvPr id="6" name="TextBox 5">
            <a:extLst>
              <a:ext uri="{FF2B5EF4-FFF2-40B4-BE49-F238E27FC236}">
                <a16:creationId xmlns:a16="http://schemas.microsoft.com/office/drawing/2014/main" xmlns="" id="{E0E573FF-27A3-4D0B-923F-5C12D1E506A1}"/>
              </a:ext>
            </a:extLst>
          </p:cNvPr>
          <p:cNvSpPr txBox="1"/>
          <p:nvPr/>
        </p:nvSpPr>
        <p:spPr>
          <a:xfrm>
            <a:off x="6489066" y="1734797"/>
            <a:ext cx="533400" cy="461665"/>
          </a:xfrm>
          <a:prstGeom prst="rect">
            <a:avLst/>
          </a:prstGeom>
          <a:noFill/>
        </p:spPr>
        <p:txBody>
          <a:bodyPr wrap="square" rtlCol="0">
            <a:spAutoFit/>
          </a:bodyPr>
          <a:lstStyle/>
          <a:p>
            <a:r>
              <a:rPr lang="en-IE" sz="2400" b="1" dirty="0">
                <a:solidFill>
                  <a:schemeClr val="bg1"/>
                </a:solidFill>
              </a:rPr>
              <a:t>2</a:t>
            </a:r>
          </a:p>
        </p:txBody>
      </p:sp>
      <p:sp>
        <p:nvSpPr>
          <p:cNvPr id="9" name="TextBox 8">
            <a:extLst>
              <a:ext uri="{FF2B5EF4-FFF2-40B4-BE49-F238E27FC236}">
                <a16:creationId xmlns:a16="http://schemas.microsoft.com/office/drawing/2014/main" xmlns="" id="{487B8006-8A5D-461B-9C66-1B2FF7DA4329}"/>
              </a:ext>
            </a:extLst>
          </p:cNvPr>
          <p:cNvSpPr txBox="1"/>
          <p:nvPr/>
        </p:nvSpPr>
        <p:spPr>
          <a:xfrm>
            <a:off x="6449060" y="3265170"/>
            <a:ext cx="533400" cy="461665"/>
          </a:xfrm>
          <a:prstGeom prst="rect">
            <a:avLst/>
          </a:prstGeom>
          <a:noFill/>
        </p:spPr>
        <p:txBody>
          <a:bodyPr wrap="square" rtlCol="0">
            <a:spAutoFit/>
          </a:bodyPr>
          <a:lstStyle/>
          <a:p>
            <a:r>
              <a:rPr lang="en-IE" sz="2400" b="1" dirty="0">
                <a:solidFill>
                  <a:schemeClr val="bg1"/>
                </a:solidFill>
              </a:rPr>
              <a:t>3</a:t>
            </a:r>
          </a:p>
        </p:txBody>
      </p:sp>
      <p:sp>
        <p:nvSpPr>
          <p:cNvPr id="10" name="TextBox 9">
            <a:extLst>
              <a:ext uri="{FF2B5EF4-FFF2-40B4-BE49-F238E27FC236}">
                <a16:creationId xmlns:a16="http://schemas.microsoft.com/office/drawing/2014/main" xmlns="" id="{D4954921-9CF0-48FC-8D82-A706C2D9314E}"/>
              </a:ext>
            </a:extLst>
          </p:cNvPr>
          <p:cNvSpPr txBox="1"/>
          <p:nvPr/>
        </p:nvSpPr>
        <p:spPr>
          <a:xfrm>
            <a:off x="5636260" y="4624684"/>
            <a:ext cx="533400" cy="461665"/>
          </a:xfrm>
          <a:prstGeom prst="rect">
            <a:avLst/>
          </a:prstGeom>
          <a:noFill/>
        </p:spPr>
        <p:txBody>
          <a:bodyPr wrap="square" rtlCol="0">
            <a:spAutoFit/>
          </a:bodyPr>
          <a:lstStyle/>
          <a:p>
            <a:r>
              <a:rPr lang="en-IE" sz="2400" b="1" dirty="0">
                <a:solidFill>
                  <a:schemeClr val="bg1"/>
                </a:solidFill>
              </a:rPr>
              <a:t>4</a:t>
            </a:r>
          </a:p>
        </p:txBody>
      </p:sp>
      <p:sp>
        <p:nvSpPr>
          <p:cNvPr id="11" name="TextBox 10">
            <a:extLst>
              <a:ext uri="{FF2B5EF4-FFF2-40B4-BE49-F238E27FC236}">
                <a16:creationId xmlns:a16="http://schemas.microsoft.com/office/drawing/2014/main" xmlns="" id="{D34C1A30-E243-41D7-8375-15C6BA8169BF}"/>
              </a:ext>
            </a:extLst>
          </p:cNvPr>
          <p:cNvSpPr txBox="1"/>
          <p:nvPr/>
        </p:nvSpPr>
        <p:spPr>
          <a:xfrm>
            <a:off x="2680972" y="5025688"/>
            <a:ext cx="533400" cy="461665"/>
          </a:xfrm>
          <a:prstGeom prst="rect">
            <a:avLst/>
          </a:prstGeom>
          <a:noFill/>
        </p:spPr>
        <p:txBody>
          <a:bodyPr wrap="square" rtlCol="0">
            <a:spAutoFit/>
          </a:bodyPr>
          <a:lstStyle/>
          <a:p>
            <a:r>
              <a:rPr lang="en-IE" sz="2400" b="1" dirty="0">
                <a:solidFill>
                  <a:schemeClr val="bg1"/>
                </a:solidFill>
              </a:rPr>
              <a:t>5</a:t>
            </a:r>
          </a:p>
        </p:txBody>
      </p:sp>
      <p:sp>
        <p:nvSpPr>
          <p:cNvPr id="12" name="TextBox 11">
            <a:extLst>
              <a:ext uri="{FF2B5EF4-FFF2-40B4-BE49-F238E27FC236}">
                <a16:creationId xmlns:a16="http://schemas.microsoft.com/office/drawing/2014/main" xmlns="" id="{3D0AD8C2-61D7-4E6D-BE41-25E62D8F403D}"/>
              </a:ext>
            </a:extLst>
          </p:cNvPr>
          <p:cNvSpPr txBox="1"/>
          <p:nvPr/>
        </p:nvSpPr>
        <p:spPr>
          <a:xfrm>
            <a:off x="642620" y="3860184"/>
            <a:ext cx="533400" cy="461665"/>
          </a:xfrm>
          <a:prstGeom prst="rect">
            <a:avLst/>
          </a:prstGeom>
          <a:noFill/>
        </p:spPr>
        <p:txBody>
          <a:bodyPr wrap="square" rtlCol="0">
            <a:spAutoFit/>
          </a:bodyPr>
          <a:lstStyle/>
          <a:p>
            <a:r>
              <a:rPr lang="en-IE" sz="2400" b="1" dirty="0">
                <a:solidFill>
                  <a:schemeClr val="bg1"/>
                </a:solidFill>
              </a:rPr>
              <a:t>6</a:t>
            </a:r>
          </a:p>
        </p:txBody>
      </p:sp>
      <p:sp>
        <p:nvSpPr>
          <p:cNvPr id="13" name="TextBox 12">
            <a:extLst>
              <a:ext uri="{FF2B5EF4-FFF2-40B4-BE49-F238E27FC236}">
                <a16:creationId xmlns:a16="http://schemas.microsoft.com/office/drawing/2014/main" xmlns="" id="{F82CC653-8C03-4AD7-B3A7-494AE1D84643}"/>
              </a:ext>
            </a:extLst>
          </p:cNvPr>
          <p:cNvSpPr txBox="1"/>
          <p:nvPr/>
        </p:nvSpPr>
        <p:spPr>
          <a:xfrm>
            <a:off x="1023620" y="1780518"/>
            <a:ext cx="533400" cy="461665"/>
          </a:xfrm>
          <a:prstGeom prst="rect">
            <a:avLst/>
          </a:prstGeom>
          <a:noFill/>
        </p:spPr>
        <p:txBody>
          <a:bodyPr wrap="square" rtlCol="0">
            <a:spAutoFit/>
          </a:bodyPr>
          <a:lstStyle/>
          <a:p>
            <a:r>
              <a:rPr lang="en-IE" sz="2400" b="1" dirty="0">
                <a:solidFill>
                  <a:schemeClr val="bg1"/>
                </a:solidFill>
              </a:rPr>
              <a:t>7</a:t>
            </a:r>
          </a:p>
        </p:txBody>
      </p:sp>
      <p:sp>
        <p:nvSpPr>
          <p:cNvPr id="14" name="TextBox 13">
            <a:extLst>
              <a:ext uri="{FF2B5EF4-FFF2-40B4-BE49-F238E27FC236}">
                <a16:creationId xmlns:a16="http://schemas.microsoft.com/office/drawing/2014/main" xmlns="" id="{DD68E437-DBC4-4E12-BB9A-49A68640F842}"/>
              </a:ext>
            </a:extLst>
          </p:cNvPr>
          <p:cNvSpPr txBox="1"/>
          <p:nvPr/>
        </p:nvSpPr>
        <p:spPr>
          <a:xfrm>
            <a:off x="2086612" y="440055"/>
            <a:ext cx="533400" cy="461665"/>
          </a:xfrm>
          <a:prstGeom prst="rect">
            <a:avLst/>
          </a:prstGeom>
          <a:noFill/>
        </p:spPr>
        <p:txBody>
          <a:bodyPr wrap="square" rtlCol="0">
            <a:spAutoFit/>
          </a:bodyPr>
          <a:lstStyle/>
          <a:p>
            <a:r>
              <a:rPr lang="en-IE" sz="2400" b="1" dirty="0">
                <a:solidFill>
                  <a:schemeClr val="bg1"/>
                </a:solidFill>
              </a:rPr>
              <a:t>8</a:t>
            </a:r>
          </a:p>
        </p:txBody>
      </p:sp>
    </p:spTree>
    <p:extLst>
      <p:ext uri="{BB962C8B-B14F-4D97-AF65-F5344CB8AC3E}">
        <p14:creationId xmlns:p14="http://schemas.microsoft.com/office/powerpoint/2010/main" xmlns="" val="630440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478972" y="-95745"/>
            <a:ext cx="10433165" cy="6953745"/>
          </a:xfrm>
          <a:prstGeom prst="rect">
            <a:avLst/>
          </a:prstGeom>
        </p:spPr>
      </p:pic>
      <p:sp>
        <p:nvSpPr>
          <p:cNvPr id="5" name="Rectangle 4">
            <a:extLst>
              <a:ext uri="{FF2B5EF4-FFF2-40B4-BE49-F238E27FC236}">
                <a16:creationId xmlns:a16="http://schemas.microsoft.com/office/drawing/2014/main" xmlns="" id="{E38511D7-5D70-4F4A-A0CB-C7C52EFC3E16}"/>
              </a:ext>
            </a:extLst>
          </p:cNvPr>
          <p:cNvSpPr/>
          <p:nvPr/>
        </p:nvSpPr>
        <p:spPr>
          <a:xfrm>
            <a:off x="-478972" y="-359229"/>
            <a:ext cx="4641397"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455932" y="602665"/>
            <a:ext cx="4236718"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4000" b="1" dirty="0">
                <a:solidFill>
                  <a:schemeClr val="bg1"/>
                </a:solidFill>
              </a:rPr>
              <a:t>1. Housing / </a:t>
            </a:r>
          </a:p>
          <a:p>
            <a:pPr marL="0" indent="0">
              <a:buNone/>
            </a:pPr>
            <a:r>
              <a:rPr lang="en-IE" sz="4000" b="1" dirty="0">
                <a:solidFill>
                  <a:schemeClr val="bg1"/>
                </a:solidFill>
              </a:rPr>
              <a:t>residential </a:t>
            </a:r>
          </a:p>
          <a:p>
            <a:pPr marL="0" indent="0">
              <a:spcBef>
                <a:spcPts val="1200"/>
              </a:spcBef>
              <a:buNone/>
            </a:pPr>
            <a:r>
              <a:rPr lang="en-IE" sz="3200" b="1" dirty="0">
                <a:solidFill>
                  <a:schemeClr val="bg1"/>
                </a:solidFill>
              </a:rPr>
              <a:t>Sustainable </a:t>
            </a:r>
            <a:r>
              <a:rPr lang="en-IE" sz="3200" b="1" dirty="0">
                <a:solidFill>
                  <a:srgbClr val="FFFF00"/>
                </a:solidFill>
              </a:rPr>
              <a:t>density</a:t>
            </a:r>
          </a:p>
          <a:p>
            <a:pPr marL="0" indent="0">
              <a:spcBef>
                <a:spcPts val="1200"/>
              </a:spcBef>
              <a:buNone/>
            </a:pPr>
            <a:r>
              <a:rPr lang="en-IE" sz="3200" b="1" dirty="0">
                <a:solidFill>
                  <a:srgbClr val="FFFF00"/>
                </a:solidFill>
              </a:rPr>
              <a:t>Mixed</a:t>
            </a:r>
            <a:r>
              <a:rPr lang="en-IE" sz="3200" b="1" dirty="0">
                <a:solidFill>
                  <a:schemeClr val="bg1"/>
                </a:solidFill>
              </a:rPr>
              <a:t>-tenure</a:t>
            </a:r>
          </a:p>
          <a:p>
            <a:pPr marL="0" indent="0">
              <a:spcBef>
                <a:spcPts val="1200"/>
              </a:spcBef>
              <a:buNone/>
            </a:pPr>
            <a:r>
              <a:rPr lang="en-IE" sz="3200" b="1" dirty="0">
                <a:solidFill>
                  <a:srgbClr val="FFFF00"/>
                </a:solidFill>
              </a:rPr>
              <a:t>Diversity</a:t>
            </a:r>
            <a:r>
              <a:rPr lang="en-IE" sz="3200" b="1" dirty="0">
                <a:solidFill>
                  <a:schemeClr val="bg1"/>
                </a:solidFill>
              </a:rPr>
              <a:t> of typologies (incl. apartments) </a:t>
            </a:r>
          </a:p>
          <a:p>
            <a:pPr marL="0" indent="0">
              <a:spcBef>
                <a:spcPts val="1200"/>
              </a:spcBef>
              <a:buNone/>
            </a:pPr>
            <a:r>
              <a:rPr lang="en-IE" sz="3200" b="1" dirty="0">
                <a:solidFill>
                  <a:srgbClr val="FFFF00"/>
                </a:solidFill>
              </a:rPr>
              <a:t>Liveable</a:t>
            </a:r>
            <a:r>
              <a:rPr lang="en-IE" sz="3200" b="1" dirty="0">
                <a:solidFill>
                  <a:schemeClr val="bg1"/>
                </a:solidFill>
              </a:rPr>
              <a:t> neighbourhoods</a:t>
            </a:r>
          </a:p>
          <a:p>
            <a:pPr marL="0" indent="0">
              <a:spcBef>
                <a:spcPts val="1200"/>
              </a:spcBef>
              <a:buNone/>
            </a:pPr>
            <a:r>
              <a:rPr lang="en-IE" sz="3200" b="1" dirty="0">
                <a:solidFill>
                  <a:schemeClr val="bg1"/>
                </a:solidFill>
              </a:rPr>
              <a:t>Supported by </a:t>
            </a:r>
            <a:r>
              <a:rPr lang="en-IE" sz="3200" b="1" dirty="0">
                <a:solidFill>
                  <a:srgbClr val="FFFF00"/>
                </a:solidFill>
              </a:rPr>
              <a:t>social infrastructure </a:t>
            </a:r>
          </a:p>
          <a:p>
            <a:pPr lvl="0"/>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107450265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0784B837-2000-4053-AFF6-A316E96EF39E}"/>
              </a:ext>
            </a:extLst>
          </p:cNvPr>
          <p:cNvGraphicFramePr>
            <a:graphicFrameLocks noChangeAspect="1"/>
          </p:cNvGraphicFramePr>
          <p:nvPr>
            <p:extLst>
              <p:ext uri="{D42A27DB-BD31-4B8C-83A1-F6EECF244321}">
                <p14:modId xmlns:p14="http://schemas.microsoft.com/office/powerpoint/2010/main" xmlns="" val="2458159931"/>
              </p:ext>
            </p:extLst>
          </p:nvPr>
        </p:nvGraphicFramePr>
        <p:xfrm>
          <a:off x="13032" y="0"/>
          <a:ext cx="9130968" cy="6858000"/>
        </p:xfrm>
        <a:graphic>
          <a:graphicData uri="http://schemas.openxmlformats.org/presentationml/2006/ole">
            <p:oleObj spid="_x0000_s1103" r:id="rId5" imgW="7196342" imgH="4782322" progId="">
              <p:embed/>
            </p:oleObj>
          </a:graphicData>
        </a:graphic>
      </p:graphicFrame>
      <p:sp>
        <p:nvSpPr>
          <p:cNvPr id="5" name="Rectangle 4">
            <a:extLst>
              <a:ext uri="{FF2B5EF4-FFF2-40B4-BE49-F238E27FC236}">
                <a16:creationId xmlns:a16="http://schemas.microsoft.com/office/drawing/2014/main" xmlns="" id="{E38511D7-5D70-4F4A-A0CB-C7C52EFC3E16}"/>
              </a:ext>
            </a:extLst>
          </p:cNvPr>
          <p:cNvSpPr/>
          <p:nvPr/>
        </p:nvSpPr>
        <p:spPr>
          <a:xfrm>
            <a:off x="-478972" y="-359229"/>
            <a:ext cx="4641397"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408307" y="602665"/>
            <a:ext cx="4236718"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4000" b="1" dirty="0">
                <a:solidFill>
                  <a:schemeClr val="bg1"/>
                </a:solidFill>
              </a:rPr>
              <a:t>2. Environmental sustainability</a:t>
            </a:r>
          </a:p>
          <a:p>
            <a:pPr marL="0" indent="0">
              <a:buNone/>
            </a:pPr>
            <a:endParaRPr lang="en-IE" sz="2400" b="1" dirty="0">
              <a:solidFill>
                <a:schemeClr val="bg1"/>
              </a:solidFill>
            </a:endParaRPr>
          </a:p>
          <a:p>
            <a:pPr marL="0" indent="0">
              <a:buNone/>
            </a:pPr>
            <a:r>
              <a:rPr lang="en-IE" sz="3200" b="1" dirty="0">
                <a:solidFill>
                  <a:schemeClr val="bg1"/>
                </a:solidFill>
              </a:rPr>
              <a:t>Climate Change</a:t>
            </a:r>
          </a:p>
          <a:p>
            <a:pPr marL="0" indent="0">
              <a:buNone/>
            </a:pPr>
            <a:r>
              <a:rPr lang="en-IE" sz="3200" b="1" dirty="0">
                <a:solidFill>
                  <a:schemeClr val="bg1"/>
                </a:solidFill>
              </a:rPr>
              <a:t>Realignment in Naas:</a:t>
            </a:r>
          </a:p>
          <a:p>
            <a:pPr marL="0" indent="0">
              <a:buNone/>
            </a:pPr>
            <a:r>
              <a:rPr lang="en-IE" sz="3200" b="1" dirty="0">
                <a:solidFill>
                  <a:schemeClr val="accent6">
                    <a:lumMod val="40000"/>
                    <a:lumOff val="60000"/>
                  </a:schemeClr>
                </a:solidFill>
              </a:rPr>
              <a:t>Green</a:t>
            </a:r>
            <a:r>
              <a:rPr lang="en-IE" sz="3200" b="1" dirty="0">
                <a:solidFill>
                  <a:schemeClr val="bg1"/>
                </a:solidFill>
              </a:rPr>
              <a:t> infrastructure</a:t>
            </a:r>
          </a:p>
          <a:p>
            <a:pPr marL="0" indent="0">
              <a:buNone/>
            </a:pPr>
            <a:r>
              <a:rPr lang="en-IE" sz="3200" b="1" dirty="0">
                <a:solidFill>
                  <a:schemeClr val="accent6">
                    <a:lumMod val="40000"/>
                    <a:lumOff val="60000"/>
                  </a:schemeClr>
                </a:solidFill>
              </a:rPr>
              <a:t>Low carbon </a:t>
            </a:r>
            <a:r>
              <a:rPr lang="en-IE" sz="3200" b="1" dirty="0">
                <a:solidFill>
                  <a:schemeClr val="bg1"/>
                </a:solidFill>
              </a:rPr>
              <a:t>society &amp;economy </a:t>
            </a:r>
          </a:p>
          <a:p>
            <a:pPr marL="0" indent="0">
              <a:buNone/>
            </a:pPr>
            <a:r>
              <a:rPr lang="en-IE" sz="3200" b="1" dirty="0">
                <a:solidFill>
                  <a:schemeClr val="accent6">
                    <a:lumMod val="40000"/>
                    <a:lumOff val="60000"/>
                  </a:schemeClr>
                </a:solidFill>
              </a:rPr>
              <a:t>Density</a:t>
            </a:r>
            <a:r>
              <a:rPr lang="en-IE" sz="3200" b="1" dirty="0">
                <a:solidFill>
                  <a:schemeClr val="bg1"/>
                </a:solidFill>
              </a:rPr>
              <a:t> &amp; sustainable </a:t>
            </a:r>
            <a:r>
              <a:rPr lang="en-IE" sz="3200" b="1" dirty="0">
                <a:solidFill>
                  <a:schemeClr val="accent6">
                    <a:lumMod val="40000"/>
                    <a:lumOff val="60000"/>
                  </a:schemeClr>
                </a:solidFill>
              </a:rPr>
              <a:t>construction </a:t>
            </a:r>
          </a:p>
          <a:p>
            <a:pPr marL="0" indent="0">
              <a:buNone/>
            </a:pPr>
            <a:r>
              <a:rPr lang="en-IE" sz="3200" b="1" dirty="0">
                <a:solidFill>
                  <a:schemeClr val="accent6">
                    <a:lumMod val="40000"/>
                    <a:lumOff val="60000"/>
                  </a:schemeClr>
                </a:solidFill>
              </a:rPr>
              <a:t>Behaviour</a:t>
            </a:r>
            <a:r>
              <a:rPr lang="en-IE" sz="3200" b="1" dirty="0">
                <a:solidFill>
                  <a:schemeClr val="bg1"/>
                </a:solidFill>
              </a:rPr>
              <a:t> change</a:t>
            </a:r>
          </a:p>
          <a:p>
            <a:pPr marL="0" indent="0">
              <a:buNone/>
            </a:pP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78281076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0C5016D-9ACA-4D59-9DD1-D06CA97ADC18}"/>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423470" y="4786150"/>
            <a:ext cx="4408921" cy="3302682"/>
          </a:xfrm>
          <a:prstGeom prst="rect">
            <a:avLst/>
          </a:prstGeom>
        </p:spPr>
      </p:pic>
      <p:pic>
        <p:nvPicPr>
          <p:cNvPr id="3" name="Picture 2">
            <a:extLst>
              <a:ext uri="{FF2B5EF4-FFF2-40B4-BE49-F238E27FC236}">
                <a16:creationId xmlns:a16="http://schemas.microsoft.com/office/drawing/2014/main" xmlns="" id="{F9B1EF5C-94E8-40DE-B783-A56A0A284E50}"/>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21383" y="-1655649"/>
            <a:ext cx="10021009" cy="6472105"/>
          </a:xfrm>
          <a:prstGeom prst="rect">
            <a:avLst/>
          </a:prstGeom>
        </p:spPr>
      </p:pic>
      <p:pic>
        <p:nvPicPr>
          <p:cNvPr id="4" name="Picture 3">
            <a:extLst>
              <a:ext uri="{FF2B5EF4-FFF2-40B4-BE49-F238E27FC236}">
                <a16:creationId xmlns:a16="http://schemas.microsoft.com/office/drawing/2014/main" xmlns="" id="{421FC1E1-67E6-4853-AF94-069E03314921}"/>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660400" y="3663042"/>
            <a:ext cx="6553200" cy="3686175"/>
          </a:xfrm>
          <a:prstGeom prst="rect">
            <a:avLst/>
          </a:prstGeom>
        </p:spPr>
      </p:pic>
      <p:sp>
        <p:nvSpPr>
          <p:cNvPr id="5" name="Rectangle 4">
            <a:extLst>
              <a:ext uri="{FF2B5EF4-FFF2-40B4-BE49-F238E27FC236}">
                <a16:creationId xmlns:a16="http://schemas.microsoft.com/office/drawing/2014/main" xmlns="" id="{E38511D7-5D70-4F4A-A0CB-C7C52EFC3E16}"/>
              </a:ext>
            </a:extLst>
          </p:cNvPr>
          <p:cNvSpPr/>
          <p:nvPr/>
        </p:nvSpPr>
        <p:spPr>
          <a:xfrm>
            <a:off x="-12016" y="-502235"/>
            <a:ext cx="4641397" cy="8044543"/>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408307" y="602665"/>
            <a:ext cx="3944618"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4000" b="1" dirty="0">
                <a:solidFill>
                  <a:schemeClr val="bg1"/>
                </a:solidFill>
              </a:rPr>
              <a:t>3. Naas economy</a:t>
            </a:r>
          </a:p>
          <a:p>
            <a:pPr marL="0" indent="0">
              <a:buNone/>
            </a:pPr>
            <a:endParaRPr lang="en-IE" sz="2400" b="1" dirty="0">
              <a:solidFill>
                <a:schemeClr val="bg1"/>
              </a:solidFill>
            </a:endParaRPr>
          </a:p>
          <a:p>
            <a:pPr marL="0" indent="0">
              <a:spcBef>
                <a:spcPts val="1200"/>
              </a:spcBef>
              <a:buNone/>
            </a:pPr>
            <a:r>
              <a:rPr lang="en-IE" sz="3200" b="1" dirty="0">
                <a:solidFill>
                  <a:schemeClr val="accent4">
                    <a:lumMod val="20000"/>
                    <a:lumOff val="80000"/>
                  </a:schemeClr>
                </a:solidFill>
              </a:rPr>
              <a:t>12,000 jobs </a:t>
            </a:r>
          </a:p>
          <a:p>
            <a:pPr marL="0" indent="0">
              <a:spcBef>
                <a:spcPts val="1200"/>
              </a:spcBef>
              <a:buNone/>
            </a:pPr>
            <a:r>
              <a:rPr lang="en-IE" sz="3200" b="1" dirty="0">
                <a:solidFill>
                  <a:schemeClr val="bg1"/>
                </a:solidFill>
              </a:rPr>
              <a:t>Spatial character: periphery and bleaching of </a:t>
            </a:r>
            <a:r>
              <a:rPr lang="en-IE" sz="3200" b="1" dirty="0">
                <a:solidFill>
                  <a:schemeClr val="accent4">
                    <a:lumMod val="20000"/>
                    <a:lumOff val="80000"/>
                  </a:schemeClr>
                </a:solidFill>
              </a:rPr>
              <a:t>town centre</a:t>
            </a:r>
            <a:r>
              <a:rPr lang="en-IE" sz="3200" b="1" dirty="0">
                <a:solidFill>
                  <a:schemeClr val="bg1"/>
                </a:solidFill>
              </a:rPr>
              <a:t> economically </a:t>
            </a:r>
          </a:p>
          <a:p>
            <a:pPr marL="0" indent="0">
              <a:spcBef>
                <a:spcPts val="1200"/>
              </a:spcBef>
              <a:buNone/>
            </a:pPr>
            <a:r>
              <a:rPr lang="en-IE" sz="3200" b="1" dirty="0">
                <a:solidFill>
                  <a:schemeClr val="accent4">
                    <a:lumMod val="20000"/>
                    <a:lumOff val="80000"/>
                  </a:schemeClr>
                </a:solidFill>
              </a:rPr>
              <a:t>Character</a:t>
            </a:r>
            <a:r>
              <a:rPr lang="en-IE" sz="3200" b="1" dirty="0">
                <a:solidFill>
                  <a:schemeClr val="bg1"/>
                </a:solidFill>
              </a:rPr>
              <a:t> of peripheral model</a:t>
            </a:r>
          </a:p>
          <a:p>
            <a:pPr marL="0" indent="0">
              <a:buNone/>
            </a:pP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105219666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xmlns="" id="{E38511D7-5D70-4F4A-A0CB-C7C52EFC3E16}"/>
              </a:ext>
            </a:extLst>
          </p:cNvPr>
          <p:cNvSpPr/>
          <p:nvPr/>
        </p:nvSpPr>
        <p:spPr>
          <a:xfrm>
            <a:off x="-478972" y="-359229"/>
            <a:ext cx="4641397"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408307" y="602665"/>
            <a:ext cx="3944618"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4000" b="1" dirty="0">
                <a:solidFill>
                  <a:schemeClr val="bg1"/>
                </a:solidFill>
              </a:rPr>
              <a:t>4. Movement </a:t>
            </a:r>
            <a:endParaRPr lang="en-IE" sz="2400" b="1" dirty="0">
              <a:solidFill>
                <a:schemeClr val="bg1"/>
              </a:solidFill>
            </a:endParaRPr>
          </a:p>
          <a:p>
            <a:pPr marL="0" indent="0">
              <a:spcBef>
                <a:spcPts val="1200"/>
              </a:spcBef>
              <a:buNone/>
            </a:pPr>
            <a:r>
              <a:rPr lang="en-IE" sz="3200" b="1" dirty="0">
                <a:solidFill>
                  <a:schemeClr val="bg1"/>
                </a:solidFill>
              </a:rPr>
              <a:t>Commuter split </a:t>
            </a:r>
          </a:p>
          <a:p>
            <a:pPr marL="0" indent="0">
              <a:spcBef>
                <a:spcPts val="1200"/>
              </a:spcBef>
              <a:buNone/>
            </a:pPr>
            <a:r>
              <a:rPr lang="en-IE" sz="3200" b="1" dirty="0">
                <a:solidFill>
                  <a:schemeClr val="bg1"/>
                </a:solidFill>
              </a:rPr>
              <a:t>What is ratio now?</a:t>
            </a:r>
          </a:p>
          <a:p>
            <a:pPr marL="0" indent="0">
              <a:spcBef>
                <a:spcPts val="1200"/>
              </a:spcBef>
              <a:buNone/>
            </a:pPr>
            <a:r>
              <a:rPr lang="en-IE" sz="3200" b="1" dirty="0">
                <a:solidFill>
                  <a:schemeClr val="bg1"/>
                </a:solidFill>
              </a:rPr>
              <a:t>What would it be like in 2040?</a:t>
            </a:r>
          </a:p>
          <a:p>
            <a:pPr marL="0" indent="0">
              <a:spcBef>
                <a:spcPts val="1200"/>
              </a:spcBef>
              <a:buNone/>
            </a:pPr>
            <a:r>
              <a:rPr lang="en-IE" sz="3200" b="1" dirty="0">
                <a:solidFill>
                  <a:schemeClr val="bg1"/>
                </a:solidFill>
              </a:rPr>
              <a:t>Why is Naas so congested? </a:t>
            </a:r>
          </a:p>
          <a:p>
            <a:pPr marL="0" indent="0">
              <a:spcBef>
                <a:spcPts val="1200"/>
              </a:spcBef>
              <a:buNone/>
            </a:pPr>
            <a:r>
              <a:rPr lang="en-IE" sz="3200" b="1" dirty="0">
                <a:solidFill>
                  <a:schemeClr val="bg1"/>
                </a:solidFill>
              </a:rPr>
              <a:t>Environmental / health consequences </a:t>
            </a:r>
          </a:p>
          <a:p>
            <a:pPr marL="0" indent="0">
              <a:spcBef>
                <a:spcPts val="1200"/>
              </a:spcBef>
              <a:buNone/>
            </a:pPr>
            <a:r>
              <a:rPr lang="en-IE" sz="3200" b="1" dirty="0">
                <a:solidFill>
                  <a:schemeClr val="bg1"/>
                </a:solidFill>
              </a:rPr>
              <a:t>Why do we walk / cycle so little</a:t>
            </a:r>
          </a:p>
          <a:p>
            <a:pPr marL="0" indent="0">
              <a:buNone/>
            </a:pP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323512930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594122" y="697502"/>
            <a:ext cx="7825978" cy="5176736"/>
          </a:xfrm>
          <a:noFill/>
        </p:spPr>
        <p:txBody>
          <a:bodyPr>
            <a:noAutofit/>
          </a:bodyPr>
          <a:lstStyle/>
          <a:p>
            <a:pPr marL="0" indent="0">
              <a:lnSpc>
                <a:spcPct val="70000"/>
              </a:lnSpc>
              <a:spcBef>
                <a:spcPts val="0"/>
              </a:spcBef>
              <a:buNone/>
            </a:pPr>
            <a:r>
              <a:rPr lang="en-IE" sz="4600" b="1" dirty="0">
                <a:solidFill>
                  <a:schemeClr val="bg1"/>
                </a:solidFill>
              </a:rPr>
              <a:t>Naas Planning Advisory Group</a:t>
            </a:r>
          </a:p>
          <a:p>
            <a:pPr marL="0" indent="0">
              <a:lnSpc>
                <a:spcPct val="70000"/>
              </a:lnSpc>
              <a:spcBef>
                <a:spcPts val="0"/>
              </a:spcBef>
              <a:buNone/>
            </a:pPr>
            <a:endParaRPr lang="en-IE" sz="2800" b="1" dirty="0">
              <a:solidFill>
                <a:schemeClr val="bg1"/>
              </a:solidFill>
            </a:endParaRPr>
          </a:p>
          <a:p>
            <a:pPr marL="0" indent="0">
              <a:lnSpc>
                <a:spcPct val="100000"/>
              </a:lnSpc>
              <a:spcBef>
                <a:spcPts val="0"/>
              </a:spcBef>
              <a:buNone/>
            </a:pPr>
            <a:r>
              <a:rPr lang="en-IE" sz="2800" b="1" dirty="0">
                <a:solidFill>
                  <a:schemeClr val="bg1"/>
                </a:solidFill>
              </a:rPr>
              <a:t>To advise Kildare County Council in relation to the preparation of the Naas Local Area Plan 2018-2040 with a focus on:</a:t>
            </a:r>
          </a:p>
          <a:p>
            <a:pPr>
              <a:lnSpc>
                <a:spcPct val="100000"/>
              </a:lnSpc>
              <a:spcBef>
                <a:spcPts val="0"/>
              </a:spcBef>
            </a:pPr>
            <a:r>
              <a:rPr lang="en-IE" sz="3200" b="1" dirty="0">
                <a:solidFill>
                  <a:schemeClr val="bg1"/>
                </a:solidFill>
              </a:rPr>
              <a:t>Identifying Key Sectors and Themes</a:t>
            </a:r>
          </a:p>
          <a:p>
            <a:pPr>
              <a:lnSpc>
                <a:spcPct val="100000"/>
              </a:lnSpc>
              <a:spcBef>
                <a:spcPts val="0"/>
              </a:spcBef>
            </a:pPr>
            <a:r>
              <a:rPr lang="en-IE" sz="3200" b="1" dirty="0">
                <a:solidFill>
                  <a:schemeClr val="bg1"/>
                </a:solidFill>
              </a:rPr>
              <a:t>Analysis and Strategy for Urban Structure and Urban Design</a:t>
            </a:r>
          </a:p>
          <a:p>
            <a:pPr>
              <a:lnSpc>
                <a:spcPct val="100000"/>
              </a:lnSpc>
              <a:spcBef>
                <a:spcPts val="0"/>
              </a:spcBef>
            </a:pPr>
            <a:r>
              <a:rPr lang="en-IE" sz="3200" b="1" dirty="0">
                <a:solidFill>
                  <a:schemeClr val="bg1"/>
                </a:solidFill>
              </a:rPr>
              <a:t>Overall Movement Strategy</a:t>
            </a:r>
          </a:p>
          <a:p>
            <a:pPr>
              <a:lnSpc>
                <a:spcPct val="100000"/>
              </a:lnSpc>
              <a:spcBef>
                <a:spcPts val="0"/>
              </a:spcBef>
            </a:pPr>
            <a:r>
              <a:rPr lang="en-IE" sz="3200" b="1" dirty="0">
                <a:solidFill>
                  <a:schemeClr val="bg1"/>
                </a:solidFill>
              </a:rPr>
              <a:t>Stakeholder Engagement </a:t>
            </a:r>
          </a:p>
          <a:p>
            <a:pPr>
              <a:lnSpc>
                <a:spcPct val="100000"/>
              </a:lnSpc>
              <a:spcBef>
                <a:spcPts val="0"/>
              </a:spcBef>
            </a:pPr>
            <a:endParaRPr lang="en-IE" sz="3200" b="1" dirty="0">
              <a:solidFill>
                <a:schemeClr val="bg1"/>
              </a:solidFill>
            </a:endParaRPr>
          </a:p>
        </p:txBody>
      </p:sp>
    </p:spTree>
    <p:extLst>
      <p:ext uri="{BB962C8B-B14F-4D97-AF65-F5344CB8AC3E}">
        <p14:creationId xmlns:p14="http://schemas.microsoft.com/office/powerpoint/2010/main" xmlns="" val="605584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491672" y="0"/>
            <a:ext cx="12461908" cy="7046912"/>
          </a:xfrm>
          <a:prstGeom prst="rect">
            <a:avLst/>
          </a:prstGeom>
        </p:spPr>
      </p:pic>
      <p:sp>
        <p:nvSpPr>
          <p:cNvPr id="5" name="Rectangle 4">
            <a:extLst>
              <a:ext uri="{FF2B5EF4-FFF2-40B4-BE49-F238E27FC236}">
                <a16:creationId xmlns:a16="http://schemas.microsoft.com/office/drawing/2014/main" xmlns="" id="{E38511D7-5D70-4F4A-A0CB-C7C52EFC3E16}"/>
              </a:ext>
            </a:extLst>
          </p:cNvPr>
          <p:cNvSpPr/>
          <p:nvPr/>
        </p:nvSpPr>
        <p:spPr>
          <a:xfrm>
            <a:off x="-212272" y="-349704"/>
            <a:ext cx="4641397"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408307" y="602665"/>
            <a:ext cx="3868418"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4000" b="1" dirty="0">
                <a:solidFill>
                  <a:schemeClr val="bg1"/>
                </a:solidFill>
              </a:rPr>
              <a:t>5. Social &amp; Community </a:t>
            </a:r>
            <a:endParaRPr lang="en-IE" sz="2400" b="1" dirty="0">
              <a:solidFill>
                <a:schemeClr val="bg1"/>
              </a:solidFill>
            </a:endParaRPr>
          </a:p>
          <a:p>
            <a:pPr marL="0" indent="0">
              <a:spcBef>
                <a:spcPts val="1200"/>
              </a:spcBef>
              <a:buNone/>
            </a:pPr>
            <a:r>
              <a:rPr lang="en-IE" sz="2800" b="1" dirty="0">
                <a:solidFill>
                  <a:schemeClr val="bg1"/>
                </a:solidFill>
              </a:rPr>
              <a:t>Formal institutional with informal contribution of NGOs / Volunteers </a:t>
            </a:r>
          </a:p>
          <a:p>
            <a:pPr marL="0" indent="0">
              <a:spcBef>
                <a:spcPts val="1200"/>
              </a:spcBef>
              <a:buNone/>
            </a:pPr>
            <a:r>
              <a:rPr lang="en-IE" sz="2800" b="1" dirty="0">
                <a:solidFill>
                  <a:schemeClr val="bg1"/>
                </a:solidFill>
              </a:rPr>
              <a:t>Is Naas a good town for:</a:t>
            </a:r>
          </a:p>
          <a:p>
            <a:pPr marL="0" indent="0">
              <a:spcBef>
                <a:spcPts val="1200"/>
              </a:spcBef>
              <a:buNone/>
            </a:pPr>
            <a:r>
              <a:rPr lang="en-IE" sz="2800" b="1" dirty="0">
                <a:solidFill>
                  <a:schemeClr val="bg1"/>
                </a:solidFill>
              </a:rPr>
              <a:t>Older people? </a:t>
            </a:r>
          </a:p>
          <a:p>
            <a:pPr marL="0" indent="0">
              <a:spcBef>
                <a:spcPts val="1200"/>
              </a:spcBef>
              <a:buNone/>
            </a:pPr>
            <a:r>
              <a:rPr lang="en-IE" sz="2800" b="1" dirty="0">
                <a:solidFill>
                  <a:schemeClr val="bg1"/>
                </a:solidFill>
              </a:rPr>
              <a:t>Children, teenagers, and young adults?</a:t>
            </a:r>
          </a:p>
          <a:p>
            <a:pPr marL="0" indent="0">
              <a:spcBef>
                <a:spcPts val="1200"/>
              </a:spcBef>
              <a:buNone/>
            </a:pPr>
            <a:r>
              <a:rPr lang="en-IE" sz="2800" b="1" dirty="0">
                <a:solidFill>
                  <a:schemeClr val="bg1"/>
                </a:solidFill>
              </a:rPr>
              <a:t>People with disabilities?</a:t>
            </a:r>
          </a:p>
          <a:p>
            <a:pPr marL="0" indent="0">
              <a:spcBef>
                <a:spcPts val="1200"/>
              </a:spcBef>
              <a:buNone/>
            </a:pPr>
            <a:r>
              <a:rPr lang="en-IE" sz="2800" b="1" dirty="0">
                <a:solidFill>
                  <a:schemeClr val="bg1"/>
                </a:solidFill>
              </a:rPr>
              <a:t>People of different cultures?</a:t>
            </a:r>
          </a:p>
          <a:p>
            <a:pPr marL="0" indent="0">
              <a:spcBef>
                <a:spcPts val="1200"/>
              </a:spcBef>
              <a:buNone/>
            </a:pPr>
            <a:endParaRPr lang="en-IE" sz="3200" b="1" dirty="0">
              <a:solidFill>
                <a:schemeClr val="accent2">
                  <a:lumMod val="40000"/>
                  <a:lumOff val="60000"/>
                </a:schemeClr>
              </a:solidFill>
            </a:endParaRPr>
          </a:p>
          <a:p>
            <a:pPr marL="0" indent="0">
              <a:spcBef>
                <a:spcPts val="1200"/>
              </a:spcBef>
              <a:buNone/>
            </a:pPr>
            <a:r>
              <a:rPr lang="en-IE" sz="3200" b="1" dirty="0">
                <a:solidFill>
                  <a:schemeClr val="accent2">
                    <a:lumMod val="40000"/>
                    <a:lumOff val="60000"/>
                  </a:schemeClr>
                </a:solidFill>
              </a:rPr>
              <a:t> </a:t>
            </a: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4278714504"/>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67691" y="230434"/>
            <a:ext cx="10811691" cy="6627566"/>
          </a:xfrm>
          <a:prstGeom prst="rect">
            <a:avLst/>
          </a:prstGeom>
        </p:spPr>
      </p:pic>
      <p:sp>
        <p:nvSpPr>
          <p:cNvPr id="4" name="Rectangle 3">
            <a:extLst>
              <a:ext uri="{FF2B5EF4-FFF2-40B4-BE49-F238E27FC236}">
                <a16:creationId xmlns:a16="http://schemas.microsoft.com/office/drawing/2014/main" xmlns="" id="{9B9CB7D7-B070-4CE9-A260-95B550D2469B}"/>
              </a:ext>
            </a:extLst>
          </p:cNvPr>
          <p:cNvSpPr/>
          <p:nvPr/>
        </p:nvSpPr>
        <p:spPr>
          <a:xfrm>
            <a:off x="-212271" y="-349704"/>
            <a:ext cx="3199311"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2">
            <a:extLst>
              <a:ext uri="{FF2B5EF4-FFF2-40B4-BE49-F238E27FC236}">
                <a16:creationId xmlns:a16="http://schemas.microsoft.com/office/drawing/2014/main" xmlns="" id="{3D9CCA65-FE0B-4328-B0B3-46C6949F609B}"/>
              </a:ext>
            </a:extLst>
          </p:cNvPr>
          <p:cNvSpPr txBox="1">
            <a:spLocks/>
          </p:cNvSpPr>
          <p:nvPr/>
        </p:nvSpPr>
        <p:spPr>
          <a:xfrm>
            <a:off x="288517" y="902087"/>
            <a:ext cx="2500403"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3000"/>
              </a:spcBef>
              <a:buNone/>
            </a:pPr>
            <a:r>
              <a:rPr lang="en-IE" sz="3200" b="1" dirty="0">
                <a:solidFill>
                  <a:schemeClr val="bg1"/>
                </a:solidFill>
              </a:rPr>
              <a:t>Creative use of older infrastructure</a:t>
            </a:r>
          </a:p>
          <a:p>
            <a:pPr marL="0" indent="0">
              <a:spcBef>
                <a:spcPts val="3000"/>
              </a:spcBef>
              <a:buNone/>
            </a:pPr>
            <a:r>
              <a:rPr lang="en-IE" sz="3200" b="1" dirty="0">
                <a:solidFill>
                  <a:schemeClr val="bg1"/>
                </a:solidFill>
              </a:rPr>
              <a:t>Local authority leadership</a:t>
            </a:r>
          </a:p>
          <a:p>
            <a:pPr marL="0" indent="0">
              <a:spcBef>
                <a:spcPts val="3000"/>
              </a:spcBef>
              <a:buNone/>
            </a:pPr>
            <a:r>
              <a:rPr lang="en-IE" sz="3200" b="1" dirty="0">
                <a:solidFill>
                  <a:schemeClr val="bg1"/>
                </a:solidFill>
              </a:rPr>
              <a:t>Reinventing an urban heart</a:t>
            </a:r>
          </a:p>
          <a:p>
            <a:pPr marL="0" indent="0">
              <a:buNone/>
            </a:pPr>
            <a:endParaRPr lang="en-IE" sz="3600" b="1" dirty="0">
              <a:solidFill>
                <a:schemeClr val="bg1"/>
              </a:solidFill>
            </a:endParaRPr>
          </a:p>
          <a:p>
            <a:pPr marL="0" indent="0">
              <a:buNone/>
            </a:pPr>
            <a:endParaRPr lang="en-IE" sz="3200" b="1" dirty="0">
              <a:solidFill>
                <a:schemeClr val="accent2">
                  <a:lumMod val="40000"/>
                  <a:lumOff val="60000"/>
                </a:schemeClr>
              </a:solidFill>
            </a:endParaRPr>
          </a:p>
          <a:p>
            <a:pPr marL="0" indent="0">
              <a:spcBef>
                <a:spcPts val="1200"/>
              </a:spcBef>
              <a:buNone/>
            </a:pPr>
            <a:r>
              <a:rPr lang="en-IE" sz="3200" b="1" dirty="0">
                <a:solidFill>
                  <a:schemeClr val="accent2">
                    <a:lumMod val="40000"/>
                    <a:lumOff val="60000"/>
                  </a:schemeClr>
                </a:solidFill>
              </a:rPr>
              <a:t> </a:t>
            </a: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116497312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7150" y="-4430"/>
            <a:ext cx="12194722" cy="6862430"/>
          </a:xfrm>
          <a:prstGeom prst="rect">
            <a:avLst/>
          </a:prstGeom>
        </p:spPr>
      </p:pic>
      <p:sp>
        <p:nvSpPr>
          <p:cNvPr id="5" name="Rectangle 4">
            <a:extLst>
              <a:ext uri="{FF2B5EF4-FFF2-40B4-BE49-F238E27FC236}">
                <a16:creationId xmlns:a16="http://schemas.microsoft.com/office/drawing/2014/main" xmlns="" id="{E38511D7-5D70-4F4A-A0CB-C7C52EFC3E16}"/>
              </a:ext>
            </a:extLst>
          </p:cNvPr>
          <p:cNvSpPr/>
          <p:nvPr/>
        </p:nvSpPr>
        <p:spPr>
          <a:xfrm>
            <a:off x="-212272" y="-349704"/>
            <a:ext cx="4641397"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408307" y="602665"/>
            <a:ext cx="4020818"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4000" b="1" dirty="0">
                <a:solidFill>
                  <a:schemeClr val="bg1"/>
                </a:solidFill>
              </a:rPr>
              <a:t>6. Public Realm &amp; Urban Structure</a:t>
            </a:r>
          </a:p>
          <a:p>
            <a:pPr marL="0" indent="0">
              <a:spcBef>
                <a:spcPts val="1800"/>
              </a:spcBef>
              <a:buNone/>
            </a:pPr>
            <a:r>
              <a:rPr lang="en-IE" sz="2800" b="1" dirty="0">
                <a:solidFill>
                  <a:schemeClr val="bg1"/>
                </a:solidFill>
              </a:rPr>
              <a:t>Streets, squares / open public spaces / Parks / Water</a:t>
            </a:r>
          </a:p>
          <a:p>
            <a:pPr marL="0" indent="0">
              <a:spcBef>
                <a:spcPts val="1800"/>
              </a:spcBef>
              <a:buNone/>
            </a:pPr>
            <a:r>
              <a:rPr lang="en-IE" sz="2800" b="1" dirty="0">
                <a:solidFill>
                  <a:schemeClr val="bg1"/>
                </a:solidFill>
              </a:rPr>
              <a:t>Foster a rich public life </a:t>
            </a:r>
          </a:p>
          <a:p>
            <a:pPr marL="0" indent="0">
              <a:spcBef>
                <a:spcPts val="1800"/>
              </a:spcBef>
              <a:buNone/>
            </a:pPr>
            <a:r>
              <a:rPr lang="en-IE" sz="2800" b="1" dirty="0">
                <a:solidFill>
                  <a:schemeClr val="bg1"/>
                </a:solidFill>
              </a:rPr>
              <a:t>Public realm strategy </a:t>
            </a:r>
          </a:p>
          <a:p>
            <a:pPr marL="0" indent="0">
              <a:spcBef>
                <a:spcPts val="1800"/>
              </a:spcBef>
              <a:buNone/>
            </a:pPr>
            <a:r>
              <a:rPr lang="en-IE" sz="2800" b="1" dirty="0">
                <a:solidFill>
                  <a:schemeClr val="bg1"/>
                </a:solidFill>
              </a:rPr>
              <a:t>unity and connection in the urban structure </a:t>
            </a:r>
          </a:p>
          <a:p>
            <a:pPr marL="0" indent="0">
              <a:spcBef>
                <a:spcPts val="1800"/>
              </a:spcBef>
              <a:buNone/>
            </a:pPr>
            <a:r>
              <a:rPr lang="en-IE" sz="2800" b="1" dirty="0">
                <a:solidFill>
                  <a:schemeClr val="bg1"/>
                </a:solidFill>
              </a:rPr>
              <a:t>Quality of details and finishes</a:t>
            </a:r>
          </a:p>
          <a:p>
            <a:pPr marL="0" indent="0">
              <a:buNone/>
            </a:pPr>
            <a:endParaRPr lang="en-IE" sz="2800" b="1" dirty="0">
              <a:solidFill>
                <a:schemeClr val="bg1"/>
              </a:solidFill>
            </a:endParaRPr>
          </a:p>
          <a:p>
            <a:pPr marL="0" indent="0">
              <a:buNone/>
            </a:pPr>
            <a:endParaRPr lang="en-IE" sz="3200" b="1" dirty="0">
              <a:solidFill>
                <a:schemeClr val="accent2">
                  <a:lumMod val="40000"/>
                  <a:lumOff val="60000"/>
                </a:schemeClr>
              </a:solidFill>
            </a:endParaRPr>
          </a:p>
          <a:p>
            <a:pPr marL="0" indent="0">
              <a:spcBef>
                <a:spcPts val="1200"/>
              </a:spcBef>
              <a:buNone/>
            </a:pPr>
            <a:r>
              <a:rPr lang="en-IE" sz="3200" b="1" dirty="0">
                <a:solidFill>
                  <a:schemeClr val="accent2">
                    <a:lumMod val="40000"/>
                    <a:lumOff val="60000"/>
                  </a:schemeClr>
                </a:solidFill>
              </a:rPr>
              <a:t> </a:t>
            </a: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151690547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F3669E7-EF75-456A-9BE6-8A25DAA5EB47}"/>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xmlns="" id="{E38511D7-5D70-4F4A-A0CB-C7C52EFC3E16}"/>
              </a:ext>
            </a:extLst>
          </p:cNvPr>
          <p:cNvSpPr/>
          <p:nvPr/>
        </p:nvSpPr>
        <p:spPr>
          <a:xfrm>
            <a:off x="-212272" y="-349704"/>
            <a:ext cx="4641397"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408307" y="602665"/>
            <a:ext cx="3868418"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4000" b="1" dirty="0">
                <a:solidFill>
                  <a:schemeClr val="bg1"/>
                </a:solidFill>
              </a:rPr>
              <a:t>7. Historic Legacy  &amp; Heritage</a:t>
            </a:r>
          </a:p>
          <a:p>
            <a:pPr marL="0" indent="0">
              <a:spcBef>
                <a:spcPts val="1800"/>
              </a:spcBef>
              <a:buNone/>
            </a:pPr>
            <a:r>
              <a:rPr lang="en-IE" sz="3200" b="1" dirty="0">
                <a:solidFill>
                  <a:schemeClr val="bg1"/>
                </a:solidFill>
              </a:rPr>
              <a:t>Small footprint of streets / town centre</a:t>
            </a:r>
          </a:p>
          <a:p>
            <a:pPr marL="0" indent="0">
              <a:spcBef>
                <a:spcPts val="1800"/>
              </a:spcBef>
              <a:buNone/>
            </a:pPr>
            <a:r>
              <a:rPr lang="en-IE" sz="3200" b="1" dirty="0">
                <a:solidFill>
                  <a:schemeClr val="bg1"/>
                </a:solidFill>
              </a:rPr>
              <a:t>Main street: high quality urban space / streetscape</a:t>
            </a:r>
          </a:p>
          <a:p>
            <a:pPr marL="0" indent="0">
              <a:spcBef>
                <a:spcPts val="1800"/>
              </a:spcBef>
              <a:buNone/>
            </a:pPr>
            <a:r>
              <a:rPr lang="en-IE" sz="3200" b="1" dirty="0">
                <a:solidFill>
                  <a:schemeClr val="bg1"/>
                </a:solidFill>
              </a:rPr>
              <a:t>St. David’s Castle</a:t>
            </a:r>
          </a:p>
          <a:p>
            <a:pPr marL="0" indent="0">
              <a:spcBef>
                <a:spcPts val="1800"/>
              </a:spcBef>
              <a:buNone/>
            </a:pPr>
            <a:r>
              <a:rPr lang="en-IE" sz="3200" b="1" dirty="0">
                <a:solidFill>
                  <a:schemeClr val="bg1"/>
                </a:solidFill>
              </a:rPr>
              <a:t>Canal legacy</a:t>
            </a:r>
          </a:p>
          <a:p>
            <a:pPr marL="0" indent="0">
              <a:spcBef>
                <a:spcPts val="1800"/>
              </a:spcBef>
              <a:buNone/>
            </a:pPr>
            <a:r>
              <a:rPr lang="en-IE" sz="3200" b="1" dirty="0" err="1">
                <a:solidFill>
                  <a:schemeClr val="bg1"/>
                </a:solidFill>
              </a:rPr>
              <a:t>Jigginstown</a:t>
            </a:r>
            <a:r>
              <a:rPr lang="en-IE" sz="3200" b="1" dirty="0">
                <a:solidFill>
                  <a:schemeClr val="bg1"/>
                </a:solidFill>
              </a:rPr>
              <a:t> castle</a:t>
            </a:r>
          </a:p>
          <a:p>
            <a:pPr marL="0" indent="0">
              <a:buNone/>
            </a:pPr>
            <a:endParaRPr lang="en-IE" sz="3200" b="1" dirty="0">
              <a:solidFill>
                <a:schemeClr val="accent2">
                  <a:lumMod val="40000"/>
                  <a:lumOff val="60000"/>
                </a:schemeClr>
              </a:solidFill>
            </a:endParaRPr>
          </a:p>
          <a:p>
            <a:pPr marL="0" indent="0">
              <a:spcBef>
                <a:spcPts val="1200"/>
              </a:spcBef>
              <a:buNone/>
            </a:pPr>
            <a:r>
              <a:rPr lang="en-IE" sz="3200" b="1" dirty="0">
                <a:solidFill>
                  <a:schemeClr val="accent2">
                    <a:lumMod val="40000"/>
                    <a:lumOff val="60000"/>
                  </a:schemeClr>
                </a:solidFill>
              </a:rPr>
              <a:t> </a:t>
            </a: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80227550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09550" y="-31976"/>
            <a:ext cx="9186634" cy="6889976"/>
          </a:xfrm>
          <a:prstGeom prst="rect">
            <a:avLst/>
          </a:prstGeom>
        </p:spPr>
      </p:pic>
      <p:sp>
        <p:nvSpPr>
          <p:cNvPr id="5" name="Rectangle 4">
            <a:extLst>
              <a:ext uri="{FF2B5EF4-FFF2-40B4-BE49-F238E27FC236}">
                <a16:creationId xmlns:a16="http://schemas.microsoft.com/office/drawing/2014/main" xmlns="" id="{E38511D7-5D70-4F4A-A0CB-C7C52EFC3E16}"/>
              </a:ext>
            </a:extLst>
          </p:cNvPr>
          <p:cNvSpPr/>
          <p:nvPr/>
        </p:nvSpPr>
        <p:spPr>
          <a:xfrm>
            <a:off x="4762500" y="-311604"/>
            <a:ext cx="4381500" cy="80445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5095875" y="190501"/>
            <a:ext cx="3714750" cy="5989928"/>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4000" b="1" dirty="0">
                <a:solidFill>
                  <a:schemeClr val="bg1"/>
                </a:solidFill>
              </a:rPr>
              <a:t>8. Culture </a:t>
            </a:r>
          </a:p>
          <a:p>
            <a:pPr marL="0" indent="0">
              <a:buNone/>
            </a:pPr>
            <a:r>
              <a:rPr lang="en-IE" sz="2800" b="1" dirty="0">
                <a:solidFill>
                  <a:schemeClr val="bg1"/>
                </a:solidFill>
              </a:rPr>
              <a:t>Often invisible in planning. </a:t>
            </a:r>
          </a:p>
          <a:p>
            <a:pPr marL="0" indent="0">
              <a:buNone/>
            </a:pPr>
            <a:r>
              <a:rPr lang="en-IE" sz="2800" b="1" dirty="0">
                <a:solidFill>
                  <a:schemeClr val="bg1"/>
                </a:solidFill>
              </a:rPr>
              <a:t>Towns project identity through culture</a:t>
            </a:r>
          </a:p>
          <a:p>
            <a:pPr marL="0" indent="0">
              <a:buNone/>
            </a:pPr>
            <a:r>
              <a:rPr lang="en-IE" sz="2800" b="1" dirty="0">
                <a:solidFill>
                  <a:schemeClr val="bg1"/>
                </a:solidFill>
              </a:rPr>
              <a:t>Cultural events lift the population </a:t>
            </a:r>
          </a:p>
          <a:p>
            <a:pPr marL="0" indent="0">
              <a:buNone/>
            </a:pPr>
            <a:r>
              <a:rPr lang="en-IE" sz="2800" b="1" dirty="0">
                <a:solidFill>
                  <a:schemeClr val="bg1"/>
                </a:solidFill>
              </a:rPr>
              <a:t>Anchor a festival / claim a writer or a musician.</a:t>
            </a:r>
          </a:p>
          <a:p>
            <a:pPr marL="0" indent="0">
              <a:buNone/>
            </a:pPr>
            <a:r>
              <a:rPr lang="en-IE" sz="2800" b="1" dirty="0">
                <a:solidFill>
                  <a:schemeClr val="bg1"/>
                </a:solidFill>
              </a:rPr>
              <a:t>Culture needs:</a:t>
            </a:r>
          </a:p>
          <a:p>
            <a:pPr marL="0" indent="0">
              <a:buNone/>
            </a:pPr>
            <a:r>
              <a:rPr lang="en-IE" sz="2800" b="1" dirty="0">
                <a:solidFill>
                  <a:schemeClr val="bg1"/>
                </a:solidFill>
              </a:rPr>
              <a:t>-  Infrastructure</a:t>
            </a:r>
          </a:p>
          <a:p>
            <a:pPr marL="0" indent="0">
              <a:buNone/>
            </a:pPr>
            <a:r>
              <a:rPr lang="en-IE" sz="2800" b="1" dirty="0">
                <a:solidFill>
                  <a:schemeClr val="bg1"/>
                </a:solidFill>
              </a:rPr>
              <a:t>-  Access / Equity </a:t>
            </a:r>
          </a:p>
          <a:p>
            <a:pPr marL="0" indent="0">
              <a:buNone/>
            </a:pPr>
            <a:r>
              <a:rPr lang="en-IE" sz="2800" b="1" dirty="0">
                <a:solidFill>
                  <a:schemeClr val="bg1"/>
                </a:solidFill>
              </a:rPr>
              <a:t>-  Content</a:t>
            </a:r>
          </a:p>
          <a:p>
            <a:pPr marL="0" indent="0">
              <a:buNone/>
            </a:pPr>
            <a:endParaRPr lang="en-IE" sz="3200" b="1" dirty="0">
              <a:solidFill>
                <a:schemeClr val="accent2">
                  <a:lumMod val="40000"/>
                  <a:lumOff val="60000"/>
                </a:schemeClr>
              </a:solidFill>
            </a:endParaRPr>
          </a:p>
          <a:p>
            <a:pPr marL="0" indent="0">
              <a:spcBef>
                <a:spcPts val="1200"/>
              </a:spcBef>
              <a:buNone/>
            </a:pPr>
            <a:r>
              <a:rPr lang="en-IE" sz="3200" b="1" dirty="0">
                <a:solidFill>
                  <a:schemeClr val="accent2">
                    <a:lumMod val="40000"/>
                    <a:lumOff val="60000"/>
                  </a:schemeClr>
                </a:solidFill>
              </a:rPr>
              <a:t> </a:t>
            </a: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344454023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372362" y="1345959"/>
            <a:ext cx="8399276" cy="5176736"/>
          </a:xfrm>
          <a:noFill/>
        </p:spPr>
        <p:txBody>
          <a:bodyPr>
            <a:noAutofit/>
          </a:bodyPr>
          <a:lstStyle/>
          <a:p>
            <a:pPr marL="0" indent="0" algn="ctr">
              <a:spcBef>
                <a:spcPts val="0"/>
              </a:spcBef>
              <a:buNone/>
            </a:pPr>
            <a:r>
              <a:rPr lang="en-IE" sz="10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Urbanism</a:t>
            </a:r>
          </a:p>
          <a:p>
            <a:pPr marL="0" indent="0" algn="ctr">
              <a:spcBef>
                <a:spcPts val="0"/>
              </a:spcBef>
              <a:buNone/>
            </a:pPr>
            <a:r>
              <a:rPr lang="en-IE" sz="8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Naas</a:t>
            </a:r>
          </a:p>
        </p:txBody>
      </p:sp>
    </p:spTree>
    <p:extLst>
      <p:ext uri="{BB962C8B-B14F-4D97-AF65-F5344CB8AC3E}">
        <p14:creationId xmlns:p14="http://schemas.microsoft.com/office/powerpoint/2010/main" xmlns="" val="1180351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114B859-4EF1-474D-831C-6ABE84AD7284}"/>
              </a:ext>
            </a:extLst>
          </p:cNvPr>
          <p:cNvPicPr>
            <a:picLocks noChangeAspect="1"/>
          </p:cNvPicPr>
          <p:nvPr/>
        </p:nvPicPr>
        <p:blipFill>
          <a:blip r:embed="rId3" cstate="screen">
            <a:duotone>
              <a:schemeClr val="accent5">
                <a:shade val="45000"/>
                <a:satMod val="135000"/>
              </a:schemeClr>
              <a:prstClr val="white"/>
            </a:duotone>
            <a:extLst>
              <a:ext uri="{BEBA8EAE-BF5A-486C-A8C5-ECC9F3942E4B}">
                <a14:imgProps xmlns:a14="http://schemas.microsoft.com/office/drawing/2010/main" xmlns="">
                  <a14:imgLayer r:embed="rId4">
                    <a14:imgEffect>
                      <a14:saturation sat="0"/>
                    </a14:imgEffect>
                  </a14:imgLayer>
                </a14:imgProps>
              </a:ext>
              <a:ext uri="{28A0092B-C50C-407E-A947-70E740481C1C}">
                <a14:useLocalDpi xmlns:a14="http://schemas.microsoft.com/office/drawing/2010/main" xmlns=""/>
              </a:ext>
            </a:extLst>
          </a:blip>
          <a:stretch>
            <a:fillRect/>
          </a:stretch>
        </p:blipFill>
        <p:spPr>
          <a:xfrm>
            <a:off x="-1" y="-91346"/>
            <a:ext cx="9265795" cy="6949346"/>
          </a:xfrm>
          <a:prstGeom prst="rect">
            <a:avLst/>
          </a:prstGeom>
        </p:spPr>
      </p:pic>
      <p:sp>
        <p:nvSpPr>
          <p:cNvPr id="4" name="Text Placeholder 2">
            <a:extLst>
              <a:ext uri="{FF2B5EF4-FFF2-40B4-BE49-F238E27FC236}">
                <a16:creationId xmlns:a16="http://schemas.microsoft.com/office/drawing/2014/main" xmlns="" id="{49E93CCE-8E51-403E-934D-B02633BBC5AD}"/>
              </a:ext>
            </a:extLst>
          </p:cNvPr>
          <p:cNvSpPr txBox="1">
            <a:spLocks/>
          </p:cNvSpPr>
          <p:nvPr/>
        </p:nvSpPr>
        <p:spPr>
          <a:xfrm>
            <a:off x="489894" y="740710"/>
            <a:ext cx="2219584" cy="1417617"/>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2300"/>
              </a:lnSpc>
              <a:spcBef>
                <a:spcPts val="0"/>
              </a:spcBef>
              <a:buNone/>
            </a:pPr>
            <a:r>
              <a:rPr lang="en-IE" sz="3200" dirty="0">
                <a:solidFill>
                  <a:schemeClr val="bg1"/>
                </a:solidFill>
              </a:rPr>
              <a:t>biodiversity &amp; connection to nature</a:t>
            </a:r>
          </a:p>
        </p:txBody>
      </p:sp>
      <p:sp>
        <p:nvSpPr>
          <p:cNvPr id="5" name="Text Placeholder 2">
            <a:extLst>
              <a:ext uri="{FF2B5EF4-FFF2-40B4-BE49-F238E27FC236}">
                <a16:creationId xmlns:a16="http://schemas.microsoft.com/office/drawing/2014/main" xmlns="" id="{9DD721CA-0E56-45EA-BAA9-C250EAC779CD}"/>
              </a:ext>
            </a:extLst>
          </p:cNvPr>
          <p:cNvSpPr txBox="1">
            <a:spLocks/>
          </p:cNvSpPr>
          <p:nvPr/>
        </p:nvSpPr>
        <p:spPr>
          <a:xfrm>
            <a:off x="2953889" y="420374"/>
            <a:ext cx="2503170" cy="793377"/>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Inclusion &amp; participation </a:t>
            </a:r>
          </a:p>
        </p:txBody>
      </p:sp>
      <p:sp>
        <p:nvSpPr>
          <p:cNvPr id="6" name="Text Placeholder 2">
            <a:extLst>
              <a:ext uri="{FF2B5EF4-FFF2-40B4-BE49-F238E27FC236}">
                <a16:creationId xmlns:a16="http://schemas.microsoft.com/office/drawing/2014/main" xmlns="" id="{B89B2D75-4A01-41FF-A8D4-10B32934F9A8}"/>
              </a:ext>
            </a:extLst>
          </p:cNvPr>
          <p:cNvSpPr txBox="1">
            <a:spLocks/>
          </p:cNvSpPr>
          <p:nvPr/>
        </p:nvSpPr>
        <p:spPr>
          <a:xfrm>
            <a:off x="5792396" y="560018"/>
            <a:ext cx="2079812" cy="759449"/>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b="1">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solidFill>
                  <a:srgbClr val="FFFF00"/>
                </a:solidFill>
              </a:rPr>
              <a:t>Diversity &amp; liveliness </a:t>
            </a:r>
          </a:p>
        </p:txBody>
      </p:sp>
      <p:sp>
        <p:nvSpPr>
          <p:cNvPr id="7" name="Text Placeholder 2">
            <a:extLst>
              <a:ext uri="{FF2B5EF4-FFF2-40B4-BE49-F238E27FC236}">
                <a16:creationId xmlns:a16="http://schemas.microsoft.com/office/drawing/2014/main" xmlns="" id="{7629DDE7-85DF-45B6-9B77-CE8FE61DAC72}"/>
              </a:ext>
            </a:extLst>
          </p:cNvPr>
          <p:cNvSpPr txBox="1">
            <a:spLocks/>
          </p:cNvSpPr>
          <p:nvPr/>
        </p:nvSpPr>
        <p:spPr>
          <a:xfrm>
            <a:off x="5792396" y="1550428"/>
            <a:ext cx="2522220" cy="1061353"/>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b="1">
                <a:solidFill>
                  <a:srgbClr val="FFFF00"/>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connectivity, &amp; choice of movement </a:t>
            </a:r>
          </a:p>
        </p:txBody>
      </p:sp>
      <p:sp>
        <p:nvSpPr>
          <p:cNvPr id="8" name="Text Placeholder 2">
            <a:extLst>
              <a:ext uri="{FF2B5EF4-FFF2-40B4-BE49-F238E27FC236}">
                <a16:creationId xmlns:a16="http://schemas.microsoft.com/office/drawing/2014/main" xmlns="" id="{207A60B7-55C8-457D-9C0C-6AE6BB011113}"/>
              </a:ext>
            </a:extLst>
          </p:cNvPr>
          <p:cNvSpPr txBox="1">
            <a:spLocks/>
          </p:cNvSpPr>
          <p:nvPr/>
        </p:nvSpPr>
        <p:spPr>
          <a:xfrm>
            <a:off x="6287949" y="2784795"/>
            <a:ext cx="2442210" cy="1148925"/>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b="1">
                <a:solidFill>
                  <a:srgbClr val="FFFF00"/>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safe &amp;  comfortable pubic realm </a:t>
            </a:r>
          </a:p>
        </p:txBody>
      </p:sp>
      <p:sp>
        <p:nvSpPr>
          <p:cNvPr id="9" name="Text Placeholder 2">
            <a:extLst>
              <a:ext uri="{FF2B5EF4-FFF2-40B4-BE49-F238E27FC236}">
                <a16:creationId xmlns:a16="http://schemas.microsoft.com/office/drawing/2014/main" xmlns="" id="{FECE40C8-BB68-4422-B2B3-169E01FDB03C}"/>
              </a:ext>
            </a:extLst>
          </p:cNvPr>
          <p:cNvSpPr txBox="1">
            <a:spLocks/>
          </p:cNvSpPr>
          <p:nvPr/>
        </p:nvSpPr>
        <p:spPr>
          <a:xfrm>
            <a:off x="3334629" y="5141746"/>
            <a:ext cx="1499382" cy="1474803"/>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b="1">
                <a:solidFill>
                  <a:srgbClr val="FFFF00"/>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Sense of place &amp; identity </a:t>
            </a:r>
          </a:p>
        </p:txBody>
      </p:sp>
      <p:sp>
        <p:nvSpPr>
          <p:cNvPr id="10" name="Text Placeholder 2">
            <a:extLst>
              <a:ext uri="{FF2B5EF4-FFF2-40B4-BE49-F238E27FC236}">
                <a16:creationId xmlns:a16="http://schemas.microsoft.com/office/drawing/2014/main" xmlns="" id="{CD793EEF-6B31-417F-9F80-F246FB3B7E9A}"/>
              </a:ext>
            </a:extLst>
          </p:cNvPr>
          <p:cNvSpPr txBox="1">
            <a:spLocks/>
          </p:cNvSpPr>
          <p:nvPr/>
        </p:nvSpPr>
        <p:spPr>
          <a:xfrm>
            <a:off x="5271359" y="5672344"/>
            <a:ext cx="2540822" cy="836032"/>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coherence &amp; good legibility </a:t>
            </a:r>
          </a:p>
        </p:txBody>
      </p:sp>
      <p:sp>
        <p:nvSpPr>
          <p:cNvPr id="11" name="Text Placeholder 2">
            <a:extLst>
              <a:ext uri="{FF2B5EF4-FFF2-40B4-BE49-F238E27FC236}">
                <a16:creationId xmlns:a16="http://schemas.microsoft.com/office/drawing/2014/main" xmlns="" id="{622D403F-2670-4D39-B370-F77471D92652}"/>
              </a:ext>
            </a:extLst>
          </p:cNvPr>
          <p:cNvSpPr txBox="1">
            <a:spLocks/>
          </p:cNvSpPr>
          <p:nvPr/>
        </p:nvSpPr>
        <p:spPr>
          <a:xfrm>
            <a:off x="6212342" y="4097726"/>
            <a:ext cx="2169011" cy="1421645"/>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b="1">
                <a:solidFill>
                  <a:srgbClr val="FFFF00"/>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quality, affordable, diverse housing </a:t>
            </a:r>
          </a:p>
        </p:txBody>
      </p:sp>
      <p:sp>
        <p:nvSpPr>
          <p:cNvPr id="13" name="Text Placeholder 2">
            <a:extLst>
              <a:ext uri="{FF2B5EF4-FFF2-40B4-BE49-F238E27FC236}">
                <a16:creationId xmlns:a16="http://schemas.microsoft.com/office/drawing/2014/main" xmlns="" id="{D2A3B1C2-B676-44F7-BB39-7D02A0484782}"/>
              </a:ext>
            </a:extLst>
          </p:cNvPr>
          <p:cNvSpPr txBox="1">
            <a:spLocks/>
          </p:cNvSpPr>
          <p:nvPr/>
        </p:nvSpPr>
        <p:spPr>
          <a:xfrm>
            <a:off x="245483" y="2501355"/>
            <a:ext cx="2708406" cy="732950"/>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b="1">
                <a:solidFill>
                  <a:srgbClr val="FFFF00"/>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Environmental sustainability </a:t>
            </a:r>
          </a:p>
        </p:txBody>
      </p:sp>
      <p:sp>
        <p:nvSpPr>
          <p:cNvPr id="14" name="Text Placeholder 2">
            <a:extLst>
              <a:ext uri="{FF2B5EF4-FFF2-40B4-BE49-F238E27FC236}">
                <a16:creationId xmlns:a16="http://schemas.microsoft.com/office/drawing/2014/main" xmlns="" id="{690EFE6E-D532-4C3D-BB84-59EC46638C09}"/>
              </a:ext>
            </a:extLst>
          </p:cNvPr>
          <p:cNvSpPr txBox="1">
            <a:spLocks/>
          </p:cNvSpPr>
          <p:nvPr/>
        </p:nvSpPr>
        <p:spPr>
          <a:xfrm>
            <a:off x="139808" y="3608145"/>
            <a:ext cx="2737905" cy="959932"/>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b="1">
                <a:solidFill>
                  <a:srgbClr val="FFFF00"/>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economic opportunities </a:t>
            </a:r>
          </a:p>
        </p:txBody>
      </p:sp>
      <p:sp>
        <p:nvSpPr>
          <p:cNvPr id="15" name="Text Placeholder 2">
            <a:extLst>
              <a:ext uri="{FF2B5EF4-FFF2-40B4-BE49-F238E27FC236}">
                <a16:creationId xmlns:a16="http://schemas.microsoft.com/office/drawing/2014/main" xmlns="" id="{504EFBE7-6949-40BC-94BF-A128C2053405}"/>
              </a:ext>
            </a:extLst>
          </p:cNvPr>
          <p:cNvSpPr txBox="1">
            <a:spLocks/>
          </p:cNvSpPr>
          <p:nvPr/>
        </p:nvSpPr>
        <p:spPr>
          <a:xfrm>
            <a:off x="282238" y="4933777"/>
            <a:ext cx="2657895" cy="117118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accent1">
              <a:lumMod val="50000"/>
            </a:schemeClr>
          </a:solidFill>
          <a:ln>
            <a:noFill/>
          </a:ln>
        </p:spPr>
        <p:txBody>
          <a:bodyPr vert="horz" lIns="72000" tIns="144000" rIns="72000" bIns="144000" rtlCol="0">
            <a:noAutofit/>
          </a:bodyPr>
          <a:lstStyle>
            <a:defPPr>
              <a:defRPr lang="en-US"/>
            </a:defPPr>
            <a:lvl1pPr indent="0" algn="ctr" defTabSz="685800">
              <a:lnSpc>
                <a:spcPts val="2300"/>
              </a:lnSpc>
              <a:spcBef>
                <a:spcPts val="0"/>
              </a:spcBef>
              <a:buFont typeface="Arial" panose="020B0604020202020204" pitchFamily="34" charset="0"/>
              <a:buNone/>
              <a:defRPr sz="3200">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innovation, creativity, education</a:t>
            </a:r>
          </a:p>
        </p:txBody>
      </p:sp>
      <p:sp>
        <p:nvSpPr>
          <p:cNvPr id="16" name="Text Placeholder 2">
            <a:extLst>
              <a:ext uri="{FF2B5EF4-FFF2-40B4-BE49-F238E27FC236}">
                <a16:creationId xmlns:a16="http://schemas.microsoft.com/office/drawing/2014/main" xmlns="" id="{4AEE02F6-2E88-4003-9F8C-D25DB41C8597}"/>
              </a:ext>
            </a:extLst>
          </p:cNvPr>
          <p:cNvSpPr txBox="1">
            <a:spLocks/>
          </p:cNvSpPr>
          <p:nvPr/>
        </p:nvSpPr>
        <p:spPr>
          <a:xfrm>
            <a:off x="3016542" y="2764754"/>
            <a:ext cx="3093299" cy="935073"/>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108000" tIns="45720" rIns="108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IE" sz="5400" b="1" dirty="0">
                <a:solidFill>
                  <a:schemeClr val="accent1">
                    <a:lumMod val="50000"/>
                  </a:schemeClr>
                </a:solidFill>
              </a:rPr>
              <a:t>Urbanism Values </a:t>
            </a:r>
          </a:p>
          <a:p>
            <a:pPr marL="0" indent="0">
              <a:spcBef>
                <a:spcPts val="0"/>
              </a:spcBef>
              <a:buNone/>
            </a:pPr>
            <a:endParaRPr lang="en-IE" sz="2400" b="1" dirty="0">
              <a:solidFill>
                <a:schemeClr val="tx1">
                  <a:lumMod val="85000"/>
                  <a:lumOff val="15000"/>
                </a:schemeClr>
              </a:solidFill>
            </a:endParaRPr>
          </a:p>
        </p:txBody>
      </p:sp>
    </p:spTree>
    <p:extLst>
      <p:ext uri="{BB962C8B-B14F-4D97-AF65-F5344CB8AC3E}">
        <p14:creationId xmlns:p14="http://schemas.microsoft.com/office/powerpoint/2010/main" xmlns="" val="4103919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0"/>
            <a:ext cx="9330652" cy="7004210"/>
          </a:xfrm>
          <a:prstGeom prst="rect">
            <a:avLst/>
          </a:prstGeom>
        </p:spPr>
      </p:pic>
      <p:sp>
        <p:nvSpPr>
          <p:cNvPr id="3" name="Text Placeholder 2">
            <a:extLst>
              <a:ext uri="{FF2B5EF4-FFF2-40B4-BE49-F238E27FC236}">
                <a16:creationId xmlns:a16="http://schemas.microsoft.com/office/drawing/2014/main" xmlns="" id="{ED0595D8-A77B-452D-A396-52A73BED7354}"/>
              </a:ext>
            </a:extLst>
          </p:cNvPr>
          <p:cNvSpPr txBox="1">
            <a:spLocks/>
          </p:cNvSpPr>
          <p:nvPr/>
        </p:nvSpPr>
        <p:spPr>
          <a:xfrm>
            <a:off x="0" y="0"/>
            <a:ext cx="7124700" cy="720877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396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US" sz="4400" b="1" dirty="0">
              <a:solidFill>
                <a:schemeClr val="bg1"/>
              </a:solidFill>
            </a:endParaRPr>
          </a:p>
          <a:p>
            <a:pPr marL="0" indent="0">
              <a:spcBef>
                <a:spcPts val="1800"/>
              </a:spcBef>
              <a:buNone/>
            </a:pPr>
            <a:r>
              <a:rPr lang="en-IE" sz="3200" b="1" dirty="0">
                <a:solidFill>
                  <a:schemeClr val="bg1"/>
                </a:solidFill>
              </a:rPr>
              <a:t>The combination of philosophy [</a:t>
            </a:r>
            <a:r>
              <a:rPr lang="en-IE" sz="3200" b="1" dirty="0">
                <a:solidFill>
                  <a:srgbClr val="FFFF00"/>
                </a:solidFill>
              </a:rPr>
              <a:t>urbanism values</a:t>
            </a:r>
            <a:r>
              <a:rPr lang="en-IE" sz="3200" b="1" dirty="0">
                <a:solidFill>
                  <a:schemeClr val="bg1"/>
                </a:solidFill>
              </a:rPr>
              <a:t>] and methodology [</a:t>
            </a:r>
            <a:r>
              <a:rPr lang="en-IE" sz="3200" b="1" dirty="0">
                <a:solidFill>
                  <a:srgbClr val="FFFF00"/>
                </a:solidFill>
              </a:rPr>
              <a:t>urban design</a:t>
            </a:r>
            <a:r>
              <a:rPr lang="en-IE" sz="3200" b="1" dirty="0">
                <a:solidFill>
                  <a:schemeClr val="bg1"/>
                </a:solidFill>
              </a:rPr>
              <a:t>] to prompt a compelling Urban Narrative based on: </a:t>
            </a:r>
            <a:endParaRPr lang="en-US" sz="3200" b="1" dirty="0">
              <a:solidFill>
                <a:schemeClr val="bg1"/>
              </a:solidFill>
            </a:endParaRPr>
          </a:p>
          <a:p>
            <a:pPr marL="0" indent="0">
              <a:spcBef>
                <a:spcPts val="1200"/>
              </a:spcBef>
              <a:buNone/>
            </a:pPr>
            <a:r>
              <a:rPr lang="en-IE" sz="3200" b="1" dirty="0">
                <a:solidFill>
                  <a:schemeClr val="bg1"/>
                </a:solidFill>
              </a:rPr>
              <a:t>[a] layered understanding of the current context of Naas </a:t>
            </a:r>
          </a:p>
          <a:p>
            <a:pPr marL="0" indent="0">
              <a:spcBef>
                <a:spcPts val="1200"/>
              </a:spcBef>
              <a:buNone/>
            </a:pPr>
            <a:r>
              <a:rPr lang="en-IE" sz="3200" b="1" dirty="0">
                <a:solidFill>
                  <a:schemeClr val="bg1"/>
                </a:solidFill>
              </a:rPr>
              <a:t>[b] sympathetic understanding of the urban legacy of Naas from the past </a:t>
            </a:r>
          </a:p>
          <a:p>
            <a:pPr marL="0" indent="0">
              <a:spcBef>
                <a:spcPts val="1200"/>
              </a:spcBef>
              <a:buNone/>
            </a:pPr>
            <a:r>
              <a:rPr lang="en-IE" sz="3200" b="1" dirty="0">
                <a:solidFill>
                  <a:schemeClr val="bg1"/>
                </a:solidFill>
              </a:rPr>
              <a:t>[c] consensus on the shape of success for the Naas of the future</a:t>
            </a:r>
            <a:r>
              <a:rPr lang="en-IE" sz="3000" b="1" dirty="0">
                <a:solidFill>
                  <a:schemeClr val="bg1"/>
                </a:solidFill>
              </a:rPr>
              <a:t>.</a:t>
            </a:r>
          </a:p>
        </p:txBody>
      </p:sp>
    </p:spTree>
    <p:extLst>
      <p:ext uri="{BB962C8B-B14F-4D97-AF65-F5344CB8AC3E}">
        <p14:creationId xmlns:p14="http://schemas.microsoft.com/office/powerpoint/2010/main" xmlns="" val="2191101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370555" y="0"/>
            <a:ext cx="10514555" cy="6858000"/>
          </a:xfrm>
          <a:prstGeom prst="rect">
            <a:avLst/>
          </a:prstGeom>
        </p:spPr>
      </p:pic>
      <p:sp>
        <p:nvSpPr>
          <p:cNvPr id="8" name="Text Placeholder 2">
            <a:extLst>
              <a:ext uri="{FF2B5EF4-FFF2-40B4-BE49-F238E27FC236}">
                <a16:creationId xmlns:a16="http://schemas.microsoft.com/office/drawing/2014/main" xmlns="" id="{0667A387-1ED7-4BD1-ABAB-D1A0A6BB6332}"/>
              </a:ext>
            </a:extLst>
          </p:cNvPr>
          <p:cNvSpPr txBox="1">
            <a:spLocks/>
          </p:cNvSpPr>
          <p:nvPr/>
        </p:nvSpPr>
        <p:spPr>
          <a:xfrm>
            <a:off x="6126481" y="-271083"/>
            <a:ext cx="3398520" cy="720877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IE" sz="2800" b="1" dirty="0">
              <a:solidFill>
                <a:schemeClr val="bg1"/>
              </a:solidFill>
            </a:endParaRPr>
          </a:p>
          <a:p>
            <a:pPr marL="0" indent="0">
              <a:spcBef>
                <a:spcPts val="1800"/>
              </a:spcBef>
              <a:buNone/>
            </a:pPr>
            <a:r>
              <a:rPr lang="en-IE" sz="3200" b="1" dirty="0">
                <a:solidFill>
                  <a:srgbClr val="FFFF00"/>
                </a:solidFill>
              </a:rPr>
              <a:t>Density</a:t>
            </a:r>
            <a:r>
              <a:rPr lang="en-IE" sz="3200" b="1" dirty="0">
                <a:solidFill>
                  <a:schemeClr val="bg1"/>
                </a:solidFill>
              </a:rPr>
              <a:t> of use</a:t>
            </a:r>
          </a:p>
          <a:p>
            <a:pPr marL="0" indent="0">
              <a:spcBef>
                <a:spcPts val="1800"/>
              </a:spcBef>
              <a:buNone/>
            </a:pPr>
            <a:r>
              <a:rPr lang="en-IE" sz="3200" b="1" dirty="0">
                <a:solidFill>
                  <a:srgbClr val="FFFF00"/>
                </a:solidFill>
              </a:rPr>
              <a:t>Diversity</a:t>
            </a:r>
            <a:r>
              <a:rPr lang="en-IE" sz="3200" b="1" dirty="0">
                <a:solidFill>
                  <a:schemeClr val="bg1"/>
                </a:solidFill>
              </a:rPr>
              <a:t> of building use </a:t>
            </a:r>
            <a:r>
              <a:rPr lang="en-IE" sz="2400" b="1" dirty="0">
                <a:solidFill>
                  <a:schemeClr val="bg1"/>
                </a:solidFill>
              </a:rPr>
              <a:t>(mixed-use residential, healthcare, education, local services, amenity spaces, playgrounds etc.)</a:t>
            </a:r>
          </a:p>
          <a:p>
            <a:pPr marL="0" indent="0">
              <a:spcBef>
                <a:spcPts val="1800"/>
              </a:spcBef>
              <a:buNone/>
            </a:pPr>
            <a:r>
              <a:rPr lang="en-IE" sz="3200" b="1" dirty="0">
                <a:solidFill>
                  <a:schemeClr val="bg1"/>
                </a:solidFill>
              </a:rPr>
              <a:t>Range of </a:t>
            </a:r>
            <a:r>
              <a:rPr lang="en-IE" sz="3200" b="1" dirty="0">
                <a:solidFill>
                  <a:srgbClr val="FFFF00"/>
                </a:solidFill>
              </a:rPr>
              <a:t>open space</a:t>
            </a:r>
            <a:r>
              <a:rPr lang="en-IE" sz="3200" b="1" dirty="0">
                <a:solidFill>
                  <a:schemeClr val="bg1"/>
                </a:solidFill>
              </a:rPr>
              <a:t> use </a:t>
            </a:r>
            <a:endParaRPr lang="en-IE" sz="2400" b="1" dirty="0">
              <a:solidFill>
                <a:schemeClr val="bg1"/>
              </a:solidFill>
            </a:endParaRPr>
          </a:p>
          <a:p>
            <a:pPr marL="0" indent="0">
              <a:spcBef>
                <a:spcPts val="1800"/>
              </a:spcBef>
              <a:buNone/>
            </a:pPr>
            <a:r>
              <a:rPr lang="en-IE" sz="3200" b="1" dirty="0">
                <a:solidFill>
                  <a:srgbClr val="FFFF00"/>
                </a:solidFill>
              </a:rPr>
              <a:t>Active</a:t>
            </a:r>
            <a:r>
              <a:rPr lang="en-IE" sz="3200" b="1" dirty="0">
                <a:solidFill>
                  <a:schemeClr val="bg1"/>
                </a:solidFill>
              </a:rPr>
              <a:t> street frontage </a:t>
            </a:r>
          </a:p>
        </p:txBody>
      </p:sp>
      <p:sp>
        <p:nvSpPr>
          <p:cNvPr id="7" name="Text Placeholder 2">
            <a:extLst>
              <a:ext uri="{FF2B5EF4-FFF2-40B4-BE49-F238E27FC236}">
                <a16:creationId xmlns:a16="http://schemas.microsoft.com/office/drawing/2014/main" xmlns="" id="{884E0DA8-B29A-4BED-9106-6C7B741F1D36}"/>
              </a:ext>
            </a:extLst>
          </p:cNvPr>
          <p:cNvSpPr txBox="1">
            <a:spLocks/>
          </p:cNvSpPr>
          <p:nvPr/>
        </p:nvSpPr>
        <p:spPr>
          <a:xfrm>
            <a:off x="-198486" y="-271083"/>
            <a:ext cx="6324967"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Urban Design Qualities</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701864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114B859-4EF1-474D-831C-6ABE84AD7284}"/>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37943" y="-1822003"/>
            <a:ext cx="9781943" cy="9707602"/>
          </a:xfrm>
          <a:prstGeom prst="rect">
            <a:avLst/>
          </a:prstGeom>
        </p:spPr>
      </p:pic>
      <p:sp>
        <p:nvSpPr>
          <p:cNvPr id="4" name="Text Placeholder 2">
            <a:extLst>
              <a:ext uri="{FF2B5EF4-FFF2-40B4-BE49-F238E27FC236}">
                <a16:creationId xmlns:a16="http://schemas.microsoft.com/office/drawing/2014/main" xmlns="" id="{ED752510-A229-4E36-8519-A07BD963A045}"/>
              </a:ext>
            </a:extLst>
          </p:cNvPr>
          <p:cNvSpPr txBox="1">
            <a:spLocks/>
          </p:cNvSpPr>
          <p:nvPr/>
        </p:nvSpPr>
        <p:spPr>
          <a:xfrm>
            <a:off x="5219701" y="-271083"/>
            <a:ext cx="4038600" cy="720877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IE" sz="2800" b="1" dirty="0">
              <a:solidFill>
                <a:schemeClr val="bg1"/>
              </a:solidFill>
            </a:endParaRPr>
          </a:p>
          <a:p>
            <a:pPr marL="0" indent="0">
              <a:spcBef>
                <a:spcPts val="800"/>
              </a:spcBef>
              <a:buNone/>
            </a:pPr>
            <a:r>
              <a:rPr lang="en-IE" sz="3000" b="1" dirty="0">
                <a:solidFill>
                  <a:schemeClr val="bg1"/>
                </a:solidFill>
              </a:rPr>
              <a:t>Compact</a:t>
            </a:r>
          </a:p>
          <a:p>
            <a:pPr marL="0" indent="0">
              <a:spcBef>
                <a:spcPts val="800"/>
              </a:spcBef>
              <a:buNone/>
            </a:pPr>
            <a:r>
              <a:rPr lang="en-IE" sz="3000" b="1" dirty="0">
                <a:solidFill>
                  <a:schemeClr val="bg1"/>
                </a:solidFill>
              </a:rPr>
              <a:t>Imageability (distinct, recognisable)</a:t>
            </a:r>
          </a:p>
          <a:p>
            <a:pPr marL="0" indent="0">
              <a:spcBef>
                <a:spcPts val="800"/>
              </a:spcBef>
              <a:buNone/>
            </a:pPr>
            <a:r>
              <a:rPr lang="en-IE" sz="3000" b="1" dirty="0">
                <a:solidFill>
                  <a:schemeClr val="bg1"/>
                </a:solidFill>
              </a:rPr>
              <a:t>Legibility &amp; wayfinding </a:t>
            </a:r>
          </a:p>
          <a:p>
            <a:pPr marL="0" indent="0">
              <a:spcBef>
                <a:spcPts val="800"/>
              </a:spcBef>
              <a:buNone/>
            </a:pPr>
            <a:r>
              <a:rPr lang="en-IE" sz="3000" b="1" dirty="0">
                <a:solidFill>
                  <a:schemeClr val="bg1"/>
                </a:solidFill>
              </a:rPr>
              <a:t>Enclosure</a:t>
            </a:r>
          </a:p>
          <a:p>
            <a:pPr marL="0" indent="0">
              <a:spcBef>
                <a:spcPts val="800"/>
              </a:spcBef>
              <a:buNone/>
            </a:pPr>
            <a:r>
              <a:rPr lang="en-IE" sz="3000" b="1" dirty="0">
                <a:solidFill>
                  <a:schemeClr val="bg1"/>
                </a:solidFill>
              </a:rPr>
              <a:t>Human-scale </a:t>
            </a:r>
          </a:p>
          <a:p>
            <a:pPr marL="0" indent="0">
              <a:spcBef>
                <a:spcPts val="800"/>
              </a:spcBef>
              <a:buNone/>
            </a:pPr>
            <a:r>
              <a:rPr lang="en-IE" sz="3000" b="1" dirty="0">
                <a:solidFill>
                  <a:schemeClr val="bg1"/>
                </a:solidFill>
              </a:rPr>
              <a:t>Linkage</a:t>
            </a:r>
          </a:p>
          <a:p>
            <a:pPr marL="0" indent="0">
              <a:spcBef>
                <a:spcPts val="800"/>
              </a:spcBef>
              <a:buNone/>
            </a:pPr>
            <a:r>
              <a:rPr lang="en-IE" sz="3000" b="1" dirty="0">
                <a:solidFill>
                  <a:schemeClr val="bg1"/>
                </a:solidFill>
              </a:rPr>
              <a:t>Coherence </a:t>
            </a:r>
          </a:p>
          <a:p>
            <a:pPr marL="0" indent="0">
              <a:spcBef>
                <a:spcPts val="800"/>
              </a:spcBef>
              <a:buNone/>
            </a:pPr>
            <a:r>
              <a:rPr lang="en-IE" sz="3000" b="1" dirty="0">
                <a:solidFill>
                  <a:schemeClr val="bg1"/>
                </a:solidFill>
              </a:rPr>
              <a:t>Accessibility &amp; usability </a:t>
            </a:r>
          </a:p>
          <a:p>
            <a:pPr marL="0" indent="0">
              <a:spcBef>
                <a:spcPts val="800"/>
              </a:spcBef>
              <a:buNone/>
            </a:pPr>
            <a:r>
              <a:rPr lang="en-IE" sz="3000" b="1" dirty="0">
                <a:solidFill>
                  <a:schemeClr val="bg1"/>
                </a:solidFill>
              </a:rPr>
              <a:t>Safety &amp; security </a:t>
            </a:r>
          </a:p>
          <a:p>
            <a:pPr marL="0" indent="0">
              <a:spcBef>
                <a:spcPts val="800"/>
              </a:spcBef>
              <a:buNone/>
            </a:pPr>
            <a:r>
              <a:rPr lang="en-IE" sz="3000" b="1" dirty="0">
                <a:solidFill>
                  <a:schemeClr val="bg1"/>
                </a:solidFill>
              </a:rPr>
              <a:t>Comfort &amp; Enjoyment</a:t>
            </a:r>
          </a:p>
        </p:txBody>
      </p:sp>
      <p:sp>
        <p:nvSpPr>
          <p:cNvPr id="5" name="Text Placeholder 2">
            <a:extLst>
              <a:ext uri="{FF2B5EF4-FFF2-40B4-BE49-F238E27FC236}">
                <a16:creationId xmlns:a16="http://schemas.microsoft.com/office/drawing/2014/main" xmlns="" id="{11C4AABF-0B21-4818-A864-C47AE359E2D9}"/>
              </a:ext>
            </a:extLst>
          </p:cNvPr>
          <p:cNvSpPr txBox="1">
            <a:spLocks/>
          </p:cNvSpPr>
          <p:nvPr/>
        </p:nvSpPr>
        <p:spPr>
          <a:xfrm>
            <a:off x="-181234" y="-271083"/>
            <a:ext cx="5400935"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Urban Design Qualities Qualities</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35324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820211B-FFB8-4551-AA37-74ADF1979B44}"/>
              </a:ext>
            </a:extLst>
          </p:cNvPr>
          <p:cNvSpPr/>
          <p:nvPr/>
        </p:nvSpPr>
        <p:spPr>
          <a:xfrm>
            <a:off x="-101600" y="-241300"/>
            <a:ext cx="9245600" cy="70993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2">
            <a:extLst>
              <a:ext uri="{FF2B5EF4-FFF2-40B4-BE49-F238E27FC236}">
                <a16:creationId xmlns:a16="http://schemas.microsoft.com/office/drawing/2014/main" xmlns="" id="{6BBD5B7C-680C-4993-BECE-49E63B1A94EF}"/>
              </a:ext>
            </a:extLst>
          </p:cNvPr>
          <p:cNvSpPr txBox="1">
            <a:spLocks/>
          </p:cNvSpPr>
          <p:nvPr/>
        </p:nvSpPr>
        <p:spPr>
          <a:xfrm>
            <a:off x="241300" y="203200"/>
            <a:ext cx="8559800" cy="6440394"/>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600"/>
              </a:spcBef>
              <a:buNone/>
            </a:pPr>
            <a:r>
              <a:rPr lang="en-IE" sz="2800" b="1" dirty="0">
                <a:solidFill>
                  <a:schemeClr val="bg1"/>
                </a:solidFill>
              </a:rPr>
              <a:t>Local Area Plans: Key aims </a:t>
            </a:r>
          </a:p>
          <a:p>
            <a:pPr marL="1965325" indent="0">
              <a:spcBef>
                <a:spcPts val="1200"/>
              </a:spcBef>
              <a:buNone/>
            </a:pPr>
            <a:r>
              <a:rPr lang="en-IE" sz="2200" b="1" dirty="0">
                <a:solidFill>
                  <a:schemeClr val="bg1"/>
                </a:solidFill>
                <a:latin typeface="Calibri" panose="020F0502020204030204" pitchFamily="34" charset="0"/>
              </a:rPr>
              <a:t>..setting out a balanced understanding, vision &amp; spatial strategies at the local level</a:t>
            </a:r>
          </a:p>
          <a:p>
            <a:pPr marL="1965325" indent="0">
              <a:spcBef>
                <a:spcPts val="1200"/>
              </a:spcBef>
              <a:buNone/>
            </a:pPr>
            <a:r>
              <a:rPr lang="en-IE" sz="2200" b="1" dirty="0">
                <a:solidFill>
                  <a:schemeClr val="bg1"/>
                </a:solidFill>
                <a:latin typeface="Calibri" panose="020F0502020204030204" pitchFamily="34" charset="0"/>
              </a:rPr>
              <a:t>..frameworks to secure sustainable development that balances social, economic &amp; environmental considerations at the local level while minimising the potential  adverse effects of development on the environment</a:t>
            </a:r>
            <a:r>
              <a:rPr lang="en-IE" sz="2400" b="1" dirty="0">
                <a:solidFill>
                  <a:schemeClr val="bg1"/>
                </a:solidFill>
                <a:latin typeface="Calibri" panose="020F0502020204030204" pitchFamily="34" charset="0"/>
              </a:rPr>
              <a:t>.</a:t>
            </a:r>
          </a:p>
          <a:p>
            <a:pPr marL="1965325" indent="0">
              <a:spcBef>
                <a:spcPts val="1200"/>
              </a:spcBef>
              <a:buNone/>
            </a:pPr>
            <a:endParaRPr lang="en-IE" sz="800" b="1" dirty="0">
              <a:solidFill>
                <a:schemeClr val="bg1"/>
              </a:solidFill>
              <a:latin typeface="Calibri" panose="020F0502020204030204" pitchFamily="34" charset="0"/>
            </a:endParaRPr>
          </a:p>
          <a:p>
            <a:pPr marL="355600" indent="-355600">
              <a:spcBef>
                <a:spcPts val="600"/>
              </a:spcBef>
            </a:pPr>
            <a:r>
              <a:rPr lang="en-IE" sz="2200" b="1" dirty="0">
                <a:solidFill>
                  <a:schemeClr val="bg1"/>
                </a:solidFill>
              </a:rPr>
              <a:t>Fit within the existing planning and policy hierarchy</a:t>
            </a:r>
          </a:p>
          <a:p>
            <a:pPr marL="355600" indent="-355600">
              <a:spcBef>
                <a:spcPts val="600"/>
              </a:spcBef>
            </a:pPr>
            <a:r>
              <a:rPr lang="en-IE" sz="2200" b="1" dirty="0">
                <a:solidFill>
                  <a:schemeClr val="bg1"/>
                </a:solidFill>
              </a:rPr>
              <a:t>Are founded on a thorough understanding of the place</a:t>
            </a:r>
          </a:p>
          <a:p>
            <a:pPr marL="355600" indent="-355600">
              <a:spcBef>
                <a:spcPts val="600"/>
              </a:spcBef>
            </a:pPr>
            <a:r>
              <a:rPr lang="en-IE" sz="2200" b="1" dirty="0">
                <a:solidFill>
                  <a:schemeClr val="bg1"/>
                </a:solidFill>
              </a:rPr>
              <a:t>Strive towards an agreed vision, elaborated by a set of robust principles</a:t>
            </a:r>
          </a:p>
          <a:p>
            <a:pPr marL="355600" indent="-355600">
              <a:spcBef>
                <a:spcPts val="600"/>
              </a:spcBef>
            </a:pPr>
            <a:r>
              <a:rPr lang="en-IE" sz="2200" b="1" dirty="0">
                <a:solidFill>
                  <a:schemeClr val="bg1"/>
                </a:solidFill>
              </a:rPr>
              <a:t>Set out place-specific strategies for heritage, land use, urban and landscape structure and movement</a:t>
            </a:r>
          </a:p>
          <a:p>
            <a:pPr marL="355600" indent="-355600">
              <a:spcBef>
                <a:spcPts val="600"/>
              </a:spcBef>
            </a:pPr>
            <a:r>
              <a:rPr lang="en-IE" sz="2200" b="1" dirty="0">
                <a:solidFill>
                  <a:schemeClr val="bg1"/>
                </a:solidFill>
              </a:rPr>
              <a:t>Provide appropriate guidelines for realising the vision</a:t>
            </a:r>
          </a:p>
          <a:p>
            <a:pPr marL="355600" indent="-355600">
              <a:spcBef>
                <a:spcPts val="600"/>
              </a:spcBef>
            </a:pPr>
            <a:r>
              <a:rPr lang="en-IE" sz="2200" b="1" dirty="0">
                <a:solidFill>
                  <a:schemeClr val="bg1"/>
                </a:solidFill>
              </a:rPr>
              <a:t>Set out realistic and feasible means of delivery </a:t>
            </a:r>
          </a:p>
          <a:p>
            <a:pPr marL="355600" indent="-355600">
              <a:spcBef>
                <a:spcPts val="600"/>
              </a:spcBef>
            </a:pPr>
            <a:r>
              <a:rPr lang="en-IE" sz="2200" b="1" dirty="0">
                <a:solidFill>
                  <a:schemeClr val="bg1"/>
                </a:solidFill>
              </a:rPr>
              <a:t>Provide a framework for monitoring progress</a:t>
            </a:r>
          </a:p>
          <a:p>
            <a:pPr marL="0" indent="0">
              <a:spcBef>
                <a:spcPts val="1800"/>
              </a:spcBef>
              <a:buNone/>
            </a:pPr>
            <a:endParaRPr lang="en-IE" sz="1000" b="1" dirty="0">
              <a:solidFill>
                <a:schemeClr val="bg1"/>
              </a:solidFill>
            </a:endParaRPr>
          </a:p>
          <a:p>
            <a:pPr marL="0" indent="0">
              <a:spcBef>
                <a:spcPts val="1800"/>
              </a:spcBef>
              <a:buNone/>
            </a:pPr>
            <a:endParaRPr lang="en-IE" sz="3600" b="1" dirty="0">
              <a:solidFill>
                <a:schemeClr val="bg1"/>
              </a:solidFill>
            </a:endParaRPr>
          </a:p>
          <a:p>
            <a:pPr marL="0" indent="0">
              <a:spcBef>
                <a:spcPts val="1800"/>
              </a:spcBef>
              <a:buNone/>
            </a:pPr>
            <a:endParaRPr lang="en-IE" sz="3600" b="1" dirty="0">
              <a:solidFill>
                <a:schemeClr val="bg1"/>
              </a:solidFill>
            </a:endParaRPr>
          </a:p>
        </p:txBody>
      </p:sp>
      <p:pic>
        <p:nvPicPr>
          <p:cNvPr id="6" name="Picture 5">
            <a:extLst>
              <a:ext uri="{FF2B5EF4-FFF2-40B4-BE49-F238E27FC236}">
                <a16:creationId xmlns:a16="http://schemas.microsoft.com/office/drawing/2014/main" xmlns="" id="{27D8676A-C06B-44C0-A606-9EC967FBC0B0}"/>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01316" y="783590"/>
            <a:ext cx="1478284" cy="2414531"/>
          </a:xfrm>
          <a:prstGeom prst="rect">
            <a:avLst/>
          </a:prstGeom>
        </p:spPr>
      </p:pic>
    </p:spTree>
    <p:extLst>
      <p:ext uri="{BB962C8B-B14F-4D97-AF65-F5344CB8AC3E}">
        <p14:creationId xmlns:p14="http://schemas.microsoft.com/office/powerpoint/2010/main" xmlns="" val="1553610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122947" y="0"/>
            <a:ext cx="10266947" cy="6858000"/>
          </a:xfrm>
          <a:prstGeom prst="rect">
            <a:avLst/>
          </a:prstGeom>
        </p:spPr>
      </p:pic>
      <p:sp>
        <p:nvSpPr>
          <p:cNvPr id="8" name="Text Placeholder 2">
            <a:extLst>
              <a:ext uri="{FF2B5EF4-FFF2-40B4-BE49-F238E27FC236}">
                <a16:creationId xmlns:a16="http://schemas.microsoft.com/office/drawing/2014/main" xmlns="" id="{0667A387-1ED7-4BD1-ABAB-D1A0A6BB6332}"/>
              </a:ext>
            </a:extLst>
          </p:cNvPr>
          <p:cNvSpPr txBox="1">
            <a:spLocks/>
          </p:cNvSpPr>
          <p:nvPr/>
        </p:nvSpPr>
        <p:spPr>
          <a:xfrm>
            <a:off x="5791201" y="-106680"/>
            <a:ext cx="3520440" cy="720877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IE" sz="2800" b="1" dirty="0">
              <a:solidFill>
                <a:schemeClr val="bg1"/>
              </a:solidFill>
            </a:endParaRPr>
          </a:p>
          <a:p>
            <a:pPr marL="0" indent="0">
              <a:spcBef>
                <a:spcPts val="600"/>
              </a:spcBef>
              <a:buNone/>
            </a:pPr>
            <a:r>
              <a:rPr lang="en-IE" sz="2800" b="1" dirty="0">
                <a:solidFill>
                  <a:schemeClr val="bg1"/>
                </a:solidFill>
              </a:rPr>
              <a:t>Quality &amp; durable local materials </a:t>
            </a:r>
          </a:p>
          <a:p>
            <a:pPr marL="0" indent="0">
              <a:spcBef>
                <a:spcPts val="600"/>
              </a:spcBef>
              <a:buNone/>
            </a:pPr>
            <a:r>
              <a:rPr lang="en-IE" sz="2800" b="1" dirty="0">
                <a:solidFill>
                  <a:schemeClr val="bg1"/>
                </a:solidFill>
              </a:rPr>
              <a:t>Local &amp; vernacular detailing</a:t>
            </a:r>
          </a:p>
          <a:p>
            <a:pPr marL="0" indent="0">
              <a:spcBef>
                <a:spcPts val="600"/>
              </a:spcBef>
              <a:buNone/>
            </a:pPr>
            <a:r>
              <a:rPr lang="en-IE" sz="2800" b="1" dirty="0">
                <a:solidFill>
                  <a:schemeClr val="bg1"/>
                </a:solidFill>
              </a:rPr>
              <a:t>Provision of diverse seating &amp; shelter options</a:t>
            </a:r>
          </a:p>
          <a:p>
            <a:pPr marL="0" indent="0">
              <a:spcBef>
                <a:spcPts val="600"/>
              </a:spcBef>
              <a:buNone/>
            </a:pPr>
            <a:r>
              <a:rPr lang="en-IE" sz="2800" b="1" dirty="0">
                <a:solidFill>
                  <a:schemeClr val="bg1"/>
                </a:solidFill>
              </a:rPr>
              <a:t>Integrated green &amp; blue spaces  </a:t>
            </a:r>
          </a:p>
          <a:p>
            <a:pPr marL="0" indent="0">
              <a:spcBef>
                <a:spcPts val="600"/>
              </a:spcBef>
              <a:buNone/>
            </a:pPr>
            <a:r>
              <a:rPr lang="en-IE" sz="2800" b="1" dirty="0">
                <a:solidFill>
                  <a:schemeClr val="bg1"/>
                </a:solidFill>
              </a:rPr>
              <a:t>Adaptability &amp; flexibility </a:t>
            </a:r>
          </a:p>
          <a:p>
            <a:pPr marL="0" indent="0">
              <a:spcBef>
                <a:spcPts val="600"/>
              </a:spcBef>
              <a:buNone/>
            </a:pPr>
            <a:r>
              <a:rPr lang="en-IE" sz="2800" b="1" dirty="0">
                <a:solidFill>
                  <a:schemeClr val="bg1"/>
                </a:solidFill>
              </a:rPr>
              <a:t>Resilience</a:t>
            </a:r>
          </a:p>
          <a:p>
            <a:pPr marL="0" indent="0">
              <a:spcBef>
                <a:spcPts val="600"/>
              </a:spcBef>
              <a:buNone/>
            </a:pPr>
            <a:r>
              <a:rPr lang="en-IE" sz="2800" b="1" dirty="0">
                <a:solidFill>
                  <a:schemeClr val="bg1"/>
                </a:solidFill>
              </a:rPr>
              <a:t>Conservation &amp; protected structures </a:t>
            </a:r>
          </a:p>
        </p:txBody>
      </p:sp>
      <p:sp>
        <p:nvSpPr>
          <p:cNvPr id="7" name="Text Placeholder 2">
            <a:extLst>
              <a:ext uri="{FF2B5EF4-FFF2-40B4-BE49-F238E27FC236}">
                <a16:creationId xmlns:a16="http://schemas.microsoft.com/office/drawing/2014/main" xmlns="" id="{884E0DA8-B29A-4BED-9106-6C7B741F1D36}"/>
              </a:ext>
            </a:extLst>
          </p:cNvPr>
          <p:cNvSpPr txBox="1">
            <a:spLocks/>
          </p:cNvSpPr>
          <p:nvPr/>
        </p:nvSpPr>
        <p:spPr>
          <a:xfrm>
            <a:off x="-198486" y="-271083"/>
            <a:ext cx="5989686"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Urban Design Qualities</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179434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a:extLst>
              <a:ext uri="{FF2B5EF4-FFF2-40B4-BE49-F238E27FC236}">
                <a16:creationId xmlns:a16="http://schemas.microsoft.com/office/drawing/2014/main" xmlns="" id="{98007DD4-5DE1-45F2-826D-BBCE7763696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 b="37263"/>
          <a:stretch/>
        </p:blipFill>
        <p:spPr bwMode="auto">
          <a:xfrm>
            <a:off x="-1624041" y="1"/>
            <a:ext cx="14588318" cy="6857999"/>
          </a:xfrm>
          <a:prstGeom prst="rect">
            <a:avLst/>
          </a:prstGeom>
          <a:noFill/>
          <a:ln w="9525">
            <a:noFill/>
            <a:miter lim="800000"/>
            <a:headEnd/>
            <a:tailEnd/>
          </a:ln>
        </p:spPr>
      </p:pic>
      <p:sp>
        <p:nvSpPr>
          <p:cNvPr id="2" name="Rectangle 1">
            <a:extLst>
              <a:ext uri="{FF2B5EF4-FFF2-40B4-BE49-F238E27FC236}">
                <a16:creationId xmlns:a16="http://schemas.microsoft.com/office/drawing/2014/main" xmlns="" id="{721F9D79-7803-428D-8994-57671DEFC09D}"/>
              </a:ext>
            </a:extLst>
          </p:cNvPr>
          <p:cNvSpPr/>
          <p:nvPr/>
        </p:nvSpPr>
        <p:spPr>
          <a:xfrm>
            <a:off x="5429250" y="-419100"/>
            <a:ext cx="3905250" cy="8515350"/>
          </a:xfrm>
          <a:prstGeom prst="rect">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2">
            <a:extLst>
              <a:ext uri="{FF2B5EF4-FFF2-40B4-BE49-F238E27FC236}">
                <a16:creationId xmlns:a16="http://schemas.microsoft.com/office/drawing/2014/main" xmlns="" id="{F40D56C9-8065-4318-81F7-5A45B8F047F2}"/>
              </a:ext>
            </a:extLst>
          </p:cNvPr>
          <p:cNvSpPr txBox="1">
            <a:spLocks/>
          </p:cNvSpPr>
          <p:nvPr/>
        </p:nvSpPr>
        <p:spPr>
          <a:xfrm>
            <a:off x="0" y="0"/>
            <a:ext cx="5429250" cy="1314450"/>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288000" tIns="144000" rIns="144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4000" b="1" dirty="0">
                <a:solidFill>
                  <a:schemeClr val="bg1"/>
                </a:solidFill>
              </a:rPr>
              <a:t>Retrofitting existing Neighbourhoods</a:t>
            </a:r>
          </a:p>
        </p:txBody>
      </p:sp>
      <p:sp>
        <p:nvSpPr>
          <p:cNvPr id="8" name="Rectangle 7">
            <a:extLst>
              <a:ext uri="{FF2B5EF4-FFF2-40B4-BE49-F238E27FC236}">
                <a16:creationId xmlns:a16="http://schemas.microsoft.com/office/drawing/2014/main" xmlns="" id="{7B07A7CF-40E9-4BC9-B3F0-59FDC57C19D5}"/>
              </a:ext>
            </a:extLst>
          </p:cNvPr>
          <p:cNvSpPr/>
          <p:nvPr/>
        </p:nvSpPr>
        <p:spPr>
          <a:xfrm>
            <a:off x="5670118" y="394042"/>
            <a:ext cx="3189194" cy="6889065"/>
          </a:xfrm>
          <a:prstGeom prst="rect">
            <a:avLst/>
          </a:prstGeom>
        </p:spPr>
        <p:txBody>
          <a:bodyPr wrap="square">
            <a:spAutoFit/>
          </a:bodyPr>
          <a:lstStyle/>
          <a:p>
            <a:pPr defTabSz="457200">
              <a:lnSpc>
                <a:spcPts val="2600"/>
              </a:lnSpc>
              <a:spcBef>
                <a:spcPts val="1200"/>
              </a:spcBef>
              <a:defRPr/>
            </a:pPr>
            <a:r>
              <a:rPr lang="en-IE" sz="2700" b="1" dirty="0"/>
              <a:t>Creating </a:t>
            </a:r>
            <a:r>
              <a:rPr lang="en-IE" sz="2700" b="1" dirty="0">
                <a:solidFill>
                  <a:srgbClr val="FF0000"/>
                </a:solidFill>
              </a:rPr>
              <a:t>permeability &amp; linkages </a:t>
            </a:r>
            <a:r>
              <a:rPr lang="en-IE" sz="2700" b="1" dirty="0"/>
              <a:t>through walking and cycling routes </a:t>
            </a:r>
          </a:p>
          <a:p>
            <a:pPr defTabSz="457200">
              <a:lnSpc>
                <a:spcPts val="2600"/>
              </a:lnSpc>
              <a:spcBef>
                <a:spcPts val="1200"/>
              </a:spcBef>
              <a:defRPr/>
            </a:pPr>
            <a:r>
              <a:rPr lang="en-IE" sz="2700" b="1" dirty="0"/>
              <a:t>Upgrading </a:t>
            </a:r>
            <a:r>
              <a:rPr lang="en-IE" sz="2700" b="1" dirty="0">
                <a:solidFill>
                  <a:srgbClr val="FF0000"/>
                </a:solidFill>
              </a:rPr>
              <a:t>public realm </a:t>
            </a:r>
            <a:r>
              <a:rPr lang="en-IE" sz="2700" b="1" dirty="0"/>
              <a:t>&amp; creating a </a:t>
            </a:r>
            <a:r>
              <a:rPr lang="en-IE" sz="2700" b="1" dirty="0">
                <a:solidFill>
                  <a:srgbClr val="FF0000"/>
                </a:solidFill>
              </a:rPr>
              <a:t>sense of place </a:t>
            </a:r>
          </a:p>
          <a:p>
            <a:pPr defTabSz="457200">
              <a:lnSpc>
                <a:spcPts val="2600"/>
              </a:lnSpc>
              <a:spcBef>
                <a:spcPts val="1200"/>
              </a:spcBef>
              <a:defRPr/>
            </a:pPr>
            <a:r>
              <a:rPr lang="en-IE" sz="2700" b="1" dirty="0"/>
              <a:t>Inserting much needed </a:t>
            </a:r>
            <a:r>
              <a:rPr lang="en-IE" sz="2700" b="1" dirty="0">
                <a:solidFill>
                  <a:srgbClr val="FF0000"/>
                </a:solidFill>
              </a:rPr>
              <a:t>social &amp; community infrastructure</a:t>
            </a:r>
            <a:r>
              <a:rPr lang="en-IE" sz="2700" b="1" dirty="0"/>
              <a:t> (community centres, child-care, health or education)</a:t>
            </a:r>
          </a:p>
          <a:p>
            <a:pPr defTabSz="457200">
              <a:lnSpc>
                <a:spcPts val="2600"/>
              </a:lnSpc>
              <a:spcBef>
                <a:spcPts val="1200"/>
              </a:spcBef>
              <a:defRPr/>
            </a:pPr>
            <a:r>
              <a:rPr lang="en-IE" sz="2700" b="1" dirty="0">
                <a:solidFill>
                  <a:srgbClr val="FF0000"/>
                </a:solidFill>
              </a:rPr>
              <a:t>Age-attuned housing for local downsizers </a:t>
            </a:r>
          </a:p>
          <a:p>
            <a:pPr defTabSz="457200">
              <a:lnSpc>
                <a:spcPts val="2600"/>
              </a:lnSpc>
              <a:defRPr/>
            </a:pPr>
            <a:r>
              <a:rPr lang="en-IE" sz="2600" b="1" dirty="0">
                <a:solidFill>
                  <a:prstClr val="black"/>
                </a:solidFill>
              </a:rPr>
              <a:t> </a:t>
            </a:r>
          </a:p>
          <a:p>
            <a:pPr defTabSz="457200">
              <a:lnSpc>
                <a:spcPts val="2600"/>
              </a:lnSpc>
              <a:defRPr/>
            </a:pPr>
            <a:endParaRPr lang="en-IE" sz="2600" b="1" dirty="0">
              <a:solidFill>
                <a:prstClr val="black"/>
              </a:solidFill>
            </a:endParaRPr>
          </a:p>
        </p:txBody>
      </p:sp>
      <p:sp>
        <p:nvSpPr>
          <p:cNvPr id="9" name="Callout: Line with No Border 8">
            <a:extLst>
              <a:ext uri="{FF2B5EF4-FFF2-40B4-BE49-F238E27FC236}">
                <a16:creationId xmlns:a16="http://schemas.microsoft.com/office/drawing/2014/main" xmlns="" id="{8BD9EDE3-28DD-4046-8067-4A1C01D1DCCA}"/>
              </a:ext>
            </a:extLst>
          </p:cNvPr>
          <p:cNvSpPr/>
          <p:nvPr/>
        </p:nvSpPr>
        <p:spPr>
          <a:xfrm>
            <a:off x="-79592" y="5162550"/>
            <a:ext cx="5508842" cy="2057400"/>
          </a:xfrm>
          <a:prstGeom prst="callout1">
            <a:avLst>
              <a:gd name="adj1" fmla="val -169"/>
              <a:gd name="adj2" fmla="val 40248"/>
              <a:gd name="adj3" fmla="val -116543"/>
              <a:gd name="adj4" fmla="val 63061"/>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r>
              <a:rPr lang="en-IE" sz="2600" b="1" dirty="0"/>
              <a:t>Strategic insertions to meet local needs, improve urban environment, &amp; create a sense of place    </a:t>
            </a:r>
          </a:p>
          <a:p>
            <a:pPr algn="ctr"/>
            <a:endParaRPr lang="en-IE" sz="2800" b="1" dirty="0"/>
          </a:p>
        </p:txBody>
      </p:sp>
    </p:spTree>
    <p:extLst>
      <p:ext uri="{BB962C8B-B14F-4D97-AF65-F5344CB8AC3E}">
        <p14:creationId xmlns:p14="http://schemas.microsoft.com/office/powerpoint/2010/main" xmlns="" val="3697300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a:extLst>
              <a:ext uri="{FF2B5EF4-FFF2-40B4-BE49-F238E27FC236}">
                <a16:creationId xmlns:a16="http://schemas.microsoft.com/office/drawing/2014/main" xmlns="" id="{523FF3DB-6575-4A0F-8080-B6F9A9D5C14F}"/>
              </a:ext>
            </a:extLst>
          </p:cNvPr>
          <p:cNvPicPr>
            <a:picLocks noChangeAspect="1" noChangeArrowheads="1"/>
          </p:cNvPicPr>
          <p:nvPr/>
        </p:nvPicPr>
        <p:blipFill>
          <a:blip r:embed="rId3" cstate="print">
            <a:extLst>
              <a:ext uri="{28A0092B-C50C-407E-A947-70E740481C1C}">
                <a14:useLocalDpi xmlns:a14="http://schemas.microsoft.com/office/drawing/2010/main" xmlns=""/>
              </a:ext>
            </a:extLst>
          </a:blip>
          <a:stretch>
            <a:fillRect/>
          </a:stretch>
        </p:blipFill>
        <p:spPr bwMode="auto">
          <a:xfrm>
            <a:off x="0" y="977900"/>
            <a:ext cx="6388244" cy="5765800"/>
          </a:xfrm>
          <a:prstGeom prst="rect">
            <a:avLst/>
          </a:prstGeom>
          <a:noFill/>
          <a:ln w="9525">
            <a:noFill/>
            <a:miter lim="800000"/>
            <a:headEnd/>
            <a:tailEnd/>
          </a:ln>
        </p:spPr>
      </p:pic>
      <p:sp>
        <p:nvSpPr>
          <p:cNvPr id="5" name="Rectangle 4">
            <a:extLst>
              <a:ext uri="{FF2B5EF4-FFF2-40B4-BE49-F238E27FC236}">
                <a16:creationId xmlns:a16="http://schemas.microsoft.com/office/drawing/2014/main" xmlns="" id="{6188041E-DD7F-44EF-8333-57AD151A1ECF}"/>
              </a:ext>
            </a:extLst>
          </p:cNvPr>
          <p:cNvSpPr/>
          <p:nvPr/>
        </p:nvSpPr>
        <p:spPr>
          <a:xfrm>
            <a:off x="6299344" y="181957"/>
            <a:ext cx="2577956" cy="6414064"/>
          </a:xfrm>
          <a:prstGeom prst="rect">
            <a:avLst/>
          </a:prstGeom>
          <a:solidFill>
            <a:schemeClr val="bg1"/>
          </a:solidFill>
        </p:spPr>
        <p:txBody>
          <a:bodyPr wrap="square">
            <a:spAutoFit/>
          </a:bodyPr>
          <a:lstStyle/>
          <a:p>
            <a:pPr defTabSz="457200">
              <a:spcBef>
                <a:spcPct val="20000"/>
              </a:spcBef>
              <a:defRPr/>
            </a:pPr>
            <a:r>
              <a:rPr lang="en-GB" sz="2600" b="1" dirty="0">
                <a:solidFill>
                  <a:srgbClr val="FF0000"/>
                </a:solidFill>
              </a:rPr>
              <a:t>B</a:t>
            </a:r>
            <a:r>
              <a:rPr lang="en-IE" sz="2600" b="1" dirty="0" err="1">
                <a:solidFill>
                  <a:srgbClr val="FF0000"/>
                </a:solidFill>
              </a:rPr>
              <a:t>ig</a:t>
            </a:r>
            <a:r>
              <a:rPr lang="en-IE" sz="2600" b="1" dirty="0">
                <a:solidFill>
                  <a:srgbClr val="FF0000"/>
                </a:solidFill>
              </a:rPr>
              <a:t> enough </a:t>
            </a:r>
            <a:r>
              <a:rPr lang="en-IE" sz="2600" b="1" dirty="0">
                <a:solidFill>
                  <a:prstClr val="black"/>
                </a:solidFill>
              </a:rPr>
              <a:t>to support a range of services...</a:t>
            </a:r>
          </a:p>
          <a:p>
            <a:pPr defTabSz="457200">
              <a:spcBef>
                <a:spcPct val="20000"/>
              </a:spcBef>
              <a:defRPr/>
            </a:pPr>
            <a:endParaRPr lang="en-IE" sz="2600" b="1" dirty="0">
              <a:solidFill>
                <a:prstClr val="black"/>
              </a:solidFill>
            </a:endParaRPr>
          </a:p>
          <a:p>
            <a:pPr defTabSz="457200">
              <a:spcBef>
                <a:spcPct val="20000"/>
              </a:spcBef>
              <a:defRPr/>
            </a:pPr>
            <a:r>
              <a:rPr lang="en-IE" sz="2600" b="1" dirty="0">
                <a:solidFill>
                  <a:srgbClr val="FF0000"/>
                </a:solidFill>
              </a:rPr>
              <a:t>Small enough </a:t>
            </a:r>
            <a:r>
              <a:rPr lang="en-IE" sz="2600" b="1" dirty="0">
                <a:solidFill>
                  <a:prstClr val="black"/>
                </a:solidFill>
              </a:rPr>
              <a:t>to foster a sense of belonging &amp; community…</a:t>
            </a:r>
          </a:p>
          <a:p>
            <a:pPr defTabSz="457200">
              <a:spcBef>
                <a:spcPct val="20000"/>
              </a:spcBef>
              <a:defRPr/>
            </a:pPr>
            <a:endParaRPr lang="en-IE" sz="2600" b="1" dirty="0">
              <a:solidFill>
                <a:prstClr val="black"/>
              </a:solidFill>
            </a:endParaRPr>
          </a:p>
          <a:p>
            <a:pPr defTabSz="457200">
              <a:spcBef>
                <a:spcPct val="20000"/>
              </a:spcBef>
              <a:defRPr/>
            </a:pPr>
            <a:r>
              <a:rPr lang="en-IE" sz="2600" b="1" dirty="0">
                <a:solidFill>
                  <a:srgbClr val="FF0000"/>
                </a:solidFill>
              </a:rPr>
              <a:t>Sufﬁciently dense </a:t>
            </a:r>
            <a:r>
              <a:rPr lang="en-IE" sz="2600" b="1" dirty="0">
                <a:solidFill>
                  <a:prstClr val="black"/>
                </a:solidFill>
              </a:rPr>
              <a:t>to enable essential facilities within </a:t>
            </a:r>
            <a:r>
              <a:rPr lang="en-IE" sz="2600" b="1" dirty="0">
                <a:solidFill>
                  <a:srgbClr val="FF0000"/>
                </a:solidFill>
              </a:rPr>
              <a:t>easy walking </a:t>
            </a:r>
            <a:r>
              <a:rPr lang="en-IE" sz="2600" b="1" dirty="0">
                <a:solidFill>
                  <a:prstClr val="black"/>
                </a:solidFill>
              </a:rPr>
              <a:t>distance…</a:t>
            </a:r>
          </a:p>
        </p:txBody>
      </p:sp>
      <p:sp>
        <p:nvSpPr>
          <p:cNvPr id="6" name="Text Placeholder 2">
            <a:extLst>
              <a:ext uri="{FF2B5EF4-FFF2-40B4-BE49-F238E27FC236}">
                <a16:creationId xmlns:a16="http://schemas.microsoft.com/office/drawing/2014/main" xmlns="" id="{F40D56C9-8065-4318-81F7-5A45B8F047F2}"/>
              </a:ext>
            </a:extLst>
          </p:cNvPr>
          <p:cNvSpPr txBox="1">
            <a:spLocks/>
          </p:cNvSpPr>
          <p:nvPr/>
        </p:nvSpPr>
        <p:spPr>
          <a:xfrm>
            <a:off x="0" y="0"/>
            <a:ext cx="5956807" cy="1828800"/>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288000" tIns="144000" rIns="144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4000" b="1" dirty="0">
                <a:solidFill>
                  <a:schemeClr val="bg1"/>
                </a:solidFill>
              </a:rPr>
              <a:t>Into the future create strong Centres &amp; Neighbourhood</a:t>
            </a:r>
          </a:p>
        </p:txBody>
      </p:sp>
    </p:spTree>
    <p:extLst>
      <p:ext uri="{BB962C8B-B14F-4D97-AF65-F5344CB8AC3E}">
        <p14:creationId xmlns:p14="http://schemas.microsoft.com/office/powerpoint/2010/main" xmlns="" val="2056308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a:extLst>
              <a:ext uri="{FF2B5EF4-FFF2-40B4-BE49-F238E27FC236}">
                <a16:creationId xmlns:a16="http://schemas.microsoft.com/office/drawing/2014/main" xmlns="" id="{D9026416-3662-414C-9134-950AF4CE1305}"/>
              </a:ext>
            </a:extLst>
          </p:cNvPr>
          <p:cNvPicPr>
            <a:picLocks noChangeAspect="1" noChangeArrowheads="1"/>
          </p:cNvPicPr>
          <p:nvPr/>
        </p:nvPicPr>
        <p:blipFill>
          <a:blip r:embed="rId3" cstate="screen">
            <a:extLst>
              <a:ext uri="{28A0092B-C50C-407E-A947-70E740481C1C}">
                <a14:useLocalDpi xmlns:a14="http://schemas.microsoft.com/office/drawing/2010/main" xmlns=""/>
              </a:ext>
            </a:extLst>
          </a:blip>
          <a:stretch>
            <a:fillRect/>
          </a:stretch>
        </p:blipFill>
        <p:spPr bwMode="auto">
          <a:xfrm>
            <a:off x="-516609" y="0"/>
            <a:ext cx="6815953" cy="7190240"/>
          </a:xfrm>
          <a:prstGeom prst="rect">
            <a:avLst/>
          </a:prstGeom>
          <a:noFill/>
          <a:ln w="9525">
            <a:noFill/>
            <a:miter lim="800000"/>
            <a:headEnd/>
            <a:tailEnd/>
          </a:ln>
        </p:spPr>
      </p:pic>
      <p:sp>
        <p:nvSpPr>
          <p:cNvPr id="5" name="Rectangle 4">
            <a:extLst>
              <a:ext uri="{FF2B5EF4-FFF2-40B4-BE49-F238E27FC236}">
                <a16:creationId xmlns:a16="http://schemas.microsoft.com/office/drawing/2014/main" xmlns="" id="{6188041E-DD7F-44EF-8333-57AD151A1ECF}"/>
              </a:ext>
            </a:extLst>
          </p:cNvPr>
          <p:cNvSpPr/>
          <p:nvPr/>
        </p:nvSpPr>
        <p:spPr>
          <a:xfrm>
            <a:off x="6299344" y="242915"/>
            <a:ext cx="2642950" cy="7684155"/>
          </a:xfrm>
          <a:prstGeom prst="rect">
            <a:avLst/>
          </a:prstGeom>
        </p:spPr>
        <p:txBody>
          <a:bodyPr wrap="square">
            <a:spAutoFit/>
          </a:bodyPr>
          <a:lstStyle/>
          <a:p>
            <a:pPr defTabSz="457200">
              <a:lnSpc>
                <a:spcPts val="2600"/>
              </a:lnSpc>
              <a:spcBef>
                <a:spcPts val="1200"/>
              </a:spcBef>
              <a:defRPr/>
            </a:pPr>
            <a:r>
              <a:rPr lang="en-IE" sz="2600" b="1" dirty="0">
                <a:solidFill>
                  <a:prstClr val="black"/>
                </a:solidFill>
              </a:rPr>
              <a:t>Responding to a range of </a:t>
            </a:r>
            <a:r>
              <a:rPr lang="en-IE" sz="2600" b="1" dirty="0">
                <a:solidFill>
                  <a:srgbClr val="FF0000"/>
                </a:solidFill>
              </a:rPr>
              <a:t>age groups</a:t>
            </a:r>
          </a:p>
          <a:p>
            <a:pPr defTabSz="457200">
              <a:lnSpc>
                <a:spcPts val="2600"/>
              </a:lnSpc>
              <a:spcBef>
                <a:spcPts val="1200"/>
              </a:spcBef>
              <a:defRPr/>
            </a:pPr>
            <a:r>
              <a:rPr lang="en-IE" sz="2600" b="1" dirty="0">
                <a:solidFill>
                  <a:srgbClr val="FF0000"/>
                </a:solidFill>
              </a:rPr>
              <a:t>Robust &amp; adaptable</a:t>
            </a:r>
          </a:p>
          <a:p>
            <a:pPr defTabSz="457200">
              <a:lnSpc>
                <a:spcPts val="2600"/>
              </a:lnSpc>
              <a:spcBef>
                <a:spcPts val="1200"/>
              </a:spcBef>
              <a:defRPr/>
            </a:pPr>
            <a:r>
              <a:rPr lang="en-IE" sz="2600" b="1" dirty="0">
                <a:solidFill>
                  <a:prstClr val="black"/>
                </a:solidFill>
              </a:rPr>
              <a:t>served by </a:t>
            </a:r>
            <a:r>
              <a:rPr lang="en-IE" sz="2600" b="1" dirty="0">
                <a:solidFill>
                  <a:srgbClr val="FF0000"/>
                </a:solidFill>
              </a:rPr>
              <a:t>public transport</a:t>
            </a:r>
          </a:p>
          <a:p>
            <a:pPr defTabSz="457200">
              <a:lnSpc>
                <a:spcPts val="2600"/>
              </a:lnSpc>
              <a:spcBef>
                <a:spcPts val="1200"/>
              </a:spcBef>
              <a:defRPr/>
            </a:pPr>
            <a:r>
              <a:rPr lang="en-IE" sz="2600" b="1" dirty="0">
                <a:solidFill>
                  <a:prstClr val="black"/>
                </a:solidFill>
              </a:rPr>
              <a:t>Provide a range of </a:t>
            </a:r>
            <a:r>
              <a:rPr lang="en-IE" sz="2600" b="1" dirty="0">
                <a:solidFill>
                  <a:srgbClr val="FF0000"/>
                </a:solidFill>
              </a:rPr>
              <a:t>open spaces</a:t>
            </a:r>
          </a:p>
          <a:p>
            <a:pPr defTabSz="457200">
              <a:lnSpc>
                <a:spcPts val="2600"/>
              </a:lnSpc>
              <a:spcBef>
                <a:spcPts val="1200"/>
              </a:spcBef>
              <a:defRPr/>
            </a:pPr>
            <a:r>
              <a:rPr lang="en-IE" sz="2600" b="1" dirty="0">
                <a:solidFill>
                  <a:prstClr val="black"/>
                </a:solidFill>
              </a:rPr>
              <a:t>Reflects local character</a:t>
            </a:r>
          </a:p>
          <a:p>
            <a:pPr defTabSz="457200">
              <a:lnSpc>
                <a:spcPts val="2600"/>
              </a:lnSpc>
              <a:spcBef>
                <a:spcPts val="1200"/>
              </a:spcBef>
              <a:defRPr/>
            </a:pPr>
            <a:r>
              <a:rPr lang="en-IE" sz="2600" b="1" dirty="0">
                <a:solidFill>
                  <a:prstClr val="black"/>
                </a:solidFill>
              </a:rPr>
              <a:t>Nurtures </a:t>
            </a:r>
            <a:r>
              <a:rPr lang="en-IE" sz="2600" b="1" dirty="0">
                <a:solidFill>
                  <a:srgbClr val="FF0000"/>
                </a:solidFill>
              </a:rPr>
              <a:t>local community </a:t>
            </a:r>
            <a:r>
              <a:rPr lang="en-IE" sz="2600" b="1" dirty="0">
                <a:solidFill>
                  <a:prstClr val="black"/>
                </a:solidFill>
              </a:rPr>
              <a:t>groups</a:t>
            </a:r>
          </a:p>
          <a:p>
            <a:pPr defTabSz="457200">
              <a:lnSpc>
                <a:spcPts val="2600"/>
              </a:lnSpc>
              <a:spcBef>
                <a:spcPts val="1200"/>
              </a:spcBef>
              <a:defRPr/>
            </a:pPr>
            <a:r>
              <a:rPr lang="en-IE" sz="2600" b="1" dirty="0">
                <a:solidFill>
                  <a:prstClr val="black"/>
                </a:solidFill>
              </a:rPr>
              <a:t>Sensitive to </a:t>
            </a:r>
            <a:r>
              <a:rPr lang="en-IE" sz="2600" b="1" dirty="0">
                <a:solidFill>
                  <a:srgbClr val="FF0000"/>
                </a:solidFill>
              </a:rPr>
              <a:t>hard &amp; soft infrastructure </a:t>
            </a:r>
          </a:p>
          <a:p>
            <a:pPr defTabSz="457200">
              <a:lnSpc>
                <a:spcPts val="2600"/>
              </a:lnSpc>
              <a:defRPr/>
            </a:pPr>
            <a:endParaRPr lang="en-IE" sz="2600" b="1" dirty="0">
              <a:solidFill>
                <a:prstClr val="black"/>
              </a:solidFill>
            </a:endParaRPr>
          </a:p>
          <a:p>
            <a:pPr defTabSz="457200">
              <a:lnSpc>
                <a:spcPts val="2600"/>
              </a:lnSpc>
              <a:defRPr/>
            </a:pPr>
            <a:r>
              <a:rPr lang="en-IE" sz="2600" b="1" dirty="0">
                <a:solidFill>
                  <a:prstClr val="black"/>
                </a:solidFill>
              </a:rPr>
              <a:t> </a:t>
            </a:r>
          </a:p>
          <a:p>
            <a:pPr defTabSz="457200">
              <a:lnSpc>
                <a:spcPts val="2600"/>
              </a:lnSpc>
              <a:defRPr/>
            </a:pPr>
            <a:endParaRPr lang="en-IE" sz="2600" b="1" dirty="0">
              <a:solidFill>
                <a:prstClr val="black"/>
              </a:solidFill>
            </a:endParaRPr>
          </a:p>
        </p:txBody>
      </p:sp>
      <p:sp>
        <p:nvSpPr>
          <p:cNvPr id="8" name="Text Placeholder 2">
            <a:extLst>
              <a:ext uri="{FF2B5EF4-FFF2-40B4-BE49-F238E27FC236}">
                <a16:creationId xmlns:a16="http://schemas.microsoft.com/office/drawing/2014/main" xmlns="" id="{82F328CC-7516-4850-A3BB-7D381450A39D}"/>
              </a:ext>
            </a:extLst>
          </p:cNvPr>
          <p:cNvSpPr txBox="1">
            <a:spLocks/>
          </p:cNvSpPr>
          <p:nvPr/>
        </p:nvSpPr>
        <p:spPr>
          <a:xfrm>
            <a:off x="0" y="6248400"/>
            <a:ext cx="6299344" cy="609600"/>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bg1">
              <a:alpha val="73000"/>
            </a:schemeClr>
          </a:solidFill>
          <a:ln>
            <a:noFill/>
          </a:ln>
        </p:spPr>
        <p:txBody>
          <a:bodyPr vert="horz" lIns="288000" tIns="45720" rIns="3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3200" b="1" dirty="0">
                <a:solidFill>
                  <a:srgbClr val="FF3300"/>
                </a:solidFill>
              </a:rPr>
              <a:t>Apply Urban Design Qualities </a:t>
            </a:r>
          </a:p>
        </p:txBody>
      </p:sp>
    </p:spTree>
    <p:extLst>
      <p:ext uri="{BB962C8B-B14F-4D97-AF65-F5344CB8AC3E}">
        <p14:creationId xmlns:p14="http://schemas.microsoft.com/office/powerpoint/2010/main" xmlns="" val="283205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372362" y="1345959"/>
            <a:ext cx="8399276" cy="5176736"/>
          </a:xfrm>
          <a:noFill/>
        </p:spPr>
        <p:txBody>
          <a:bodyPr>
            <a:noAutofit/>
          </a:bodyPr>
          <a:lstStyle/>
          <a:p>
            <a:pPr marL="0" indent="0" algn="ctr">
              <a:spcBef>
                <a:spcPts val="0"/>
              </a:spcBef>
              <a:buNone/>
            </a:pPr>
            <a:r>
              <a:rPr lang="en-IE" sz="9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Key Issues for   </a:t>
            </a:r>
          </a:p>
          <a:p>
            <a:pPr marL="0" indent="0" algn="ctr">
              <a:spcBef>
                <a:spcPts val="0"/>
              </a:spcBef>
              <a:buNone/>
            </a:pPr>
            <a:r>
              <a:rPr lang="en-IE" sz="9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Naas </a:t>
            </a:r>
            <a:endParaRPr lang="en-IE" sz="9600" b="1" dirty="0">
              <a:solidFill>
                <a:schemeClr val="bg1"/>
              </a:solidFill>
            </a:endParaRPr>
          </a:p>
        </p:txBody>
      </p:sp>
    </p:spTree>
    <p:extLst>
      <p:ext uri="{BB962C8B-B14F-4D97-AF65-F5344CB8AC3E}">
        <p14:creationId xmlns:p14="http://schemas.microsoft.com/office/powerpoint/2010/main" xmlns="" val="3788250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445006" y="-412463"/>
            <a:ext cx="9779506" cy="7762619"/>
          </a:xfrm>
          <a:prstGeom prst="rect">
            <a:avLst/>
          </a:prstGeom>
        </p:spPr>
      </p:pic>
      <p:sp>
        <p:nvSpPr>
          <p:cNvPr id="7" name="Text Placeholder 2">
            <a:extLst>
              <a:ext uri="{FF2B5EF4-FFF2-40B4-BE49-F238E27FC236}">
                <a16:creationId xmlns:a16="http://schemas.microsoft.com/office/drawing/2014/main" xmlns="" id="{A9D2F99E-5077-4C3B-B64E-EBA23458F82B}"/>
              </a:ext>
            </a:extLst>
          </p:cNvPr>
          <p:cNvSpPr txBox="1">
            <a:spLocks/>
          </p:cNvSpPr>
          <p:nvPr/>
        </p:nvSpPr>
        <p:spPr>
          <a:xfrm>
            <a:off x="6850263" y="0"/>
            <a:ext cx="2424417" cy="6937695"/>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42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2800" b="1" dirty="0">
                <a:solidFill>
                  <a:schemeClr val="bg1"/>
                </a:solidFill>
              </a:rPr>
              <a:t>Each sector </a:t>
            </a:r>
          </a:p>
          <a:p>
            <a:pPr>
              <a:spcBef>
                <a:spcPts val="1800"/>
              </a:spcBef>
            </a:pPr>
            <a:r>
              <a:rPr lang="en-IE" sz="2800" b="1" dirty="0">
                <a:solidFill>
                  <a:schemeClr val="bg1"/>
                </a:solidFill>
              </a:rPr>
              <a:t>must be </a:t>
            </a:r>
            <a:r>
              <a:rPr lang="en-IE" sz="2800" b="1" dirty="0">
                <a:solidFill>
                  <a:srgbClr val="CC0066"/>
                </a:solidFill>
              </a:rPr>
              <a:t>connected</a:t>
            </a:r>
          </a:p>
          <a:p>
            <a:pPr>
              <a:spcBef>
                <a:spcPts val="1800"/>
              </a:spcBef>
            </a:pPr>
            <a:r>
              <a:rPr lang="en-IE" sz="2800" b="1" dirty="0">
                <a:solidFill>
                  <a:schemeClr val="bg1"/>
                </a:solidFill>
              </a:rPr>
              <a:t>has </a:t>
            </a:r>
            <a:r>
              <a:rPr lang="en-IE" sz="2800" b="1" dirty="0">
                <a:solidFill>
                  <a:srgbClr val="CC0066"/>
                </a:solidFill>
              </a:rPr>
              <a:t>trends</a:t>
            </a:r>
            <a:r>
              <a:rPr lang="en-IE" sz="2800" b="1" dirty="0">
                <a:solidFill>
                  <a:schemeClr val="bg1"/>
                </a:solidFill>
              </a:rPr>
              <a:t> </a:t>
            </a:r>
          </a:p>
          <a:p>
            <a:pPr>
              <a:spcBef>
                <a:spcPts val="1800"/>
              </a:spcBef>
            </a:pPr>
            <a:r>
              <a:rPr lang="en-IE" sz="2800" b="1" dirty="0">
                <a:solidFill>
                  <a:schemeClr val="bg1"/>
                </a:solidFill>
              </a:rPr>
              <a:t>makes </a:t>
            </a:r>
            <a:r>
              <a:rPr lang="en-IE" sz="2800" b="1" dirty="0">
                <a:solidFill>
                  <a:srgbClr val="CC0066"/>
                </a:solidFill>
              </a:rPr>
              <a:t>patterns</a:t>
            </a:r>
            <a:r>
              <a:rPr lang="en-IE" sz="2800" b="1" dirty="0">
                <a:solidFill>
                  <a:schemeClr val="bg1"/>
                </a:solidFill>
              </a:rPr>
              <a:t> that impact on </a:t>
            </a:r>
            <a:r>
              <a:rPr lang="en-IE" sz="2800" b="1" dirty="0">
                <a:solidFill>
                  <a:srgbClr val="CC0066"/>
                </a:solidFill>
              </a:rPr>
              <a:t>place &amp; legacy</a:t>
            </a:r>
            <a:r>
              <a:rPr lang="en-IE" sz="2800" b="1" dirty="0">
                <a:solidFill>
                  <a:schemeClr val="bg1"/>
                </a:solidFill>
              </a:rPr>
              <a:t> </a:t>
            </a:r>
          </a:p>
          <a:p>
            <a:pPr>
              <a:spcBef>
                <a:spcPts val="1800"/>
              </a:spcBef>
            </a:pPr>
            <a:r>
              <a:rPr lang="en-IE" sz="2800" b="1" dirty="0">
                <a:solidFill>
                  <a:schemeClr val="bg1"/>
                </a:solidFill>
              </a:rPr>
              <a:t>influences spatial </a:t>
            </a:r>
            <a:r>
              <a:rPr lang="en-IE" sz="2800" b="1" dirty="0">
                <a:solidFill>
                  <a:srgbClr val="CC0066"/>
                </a:solidFill>
              </a:rPr>
              <a:t>coherence</a:t>
            </a:r>
            <a:r>
              <a:rPr lang="en-IE" sz="2800" b="1" dirty="0">
                <a:solidFill>
                  <a:schemeClr val="bg1"/>
                </a:solidFill>
              </a:rPr>
              <a:t> of Naas</a:t>
            </a:r>
          </a:p>
          <a:p>
            <a:pPr marL="0" indent="0">
              <a:spcBef>
                <a:spcPts val="0"/>
              </a:spcBef>
              <a:buNone/>
            </a:pPr>
            <a:endParaRPr lang="en-IE" sz="2400" b="1" dirty="0">
              <a:solidFill>
                <a:schemeClr val="bg1"/>
              </a:solidFill>
            </a:endParaRPr>
          </a:p>
        </p:txBody>
      </p:sp>
      <p:sp>
        <p:nvSpPr>
          <p:cNvPr id="6" name="Text Placeholder 2">
            <a:extLst>
              <a:ext uri="{FF2B5EF4-FFF2-40B4-BE49-F238E27FC236}">
                <a16:creationId xmlns:a16="http://schemas.microsoft.com/office/drawing/2014/main" xmlns="" id="{D9055EBD-6E39-4318-B3C9-4DD02421433C}"/>
              </a:ext>
            </a:extLst>
          </p:cNvPr>
          <p:cNvSpPr txBox="1">
            <a:spLocks/>
          </p:cNvSpPr>
          <p:nvPr/>
        </p:nvSpPr>
        <p:spPr>
          <a:xfrm>
            <a:off x="-445006" y="-247649"/>
            <a:ext cx="3712081" cy="1133474"/>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Key Sectors </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677275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0"/>
            <a:ext cx="9372600" cy="7029449"/>
          </a:xfrm>
          <a:prstGeom prst="rect">
            <a:avLst/>
          </a:prstGeom>
        </p:spPr>
      </p:pic>
      <p:sp>
        <p:nvSpPr>
          <p:cNvPr id="4" name="Text Placeholder 2">
            <a:extLst>
              <a:ext uri="{FF2B5EF4-FFF2-40B4-BE49-F238E27FC236}">
                <a16:creationId xmlns:a16="http://schemas.microsoft.com/office/drawing/2014/main" xmlns="" id="{7438C302-0E6C-47A2-A1B0-531AAA4F3D9C}"/>
              </a:ext>
            </a:extLst>
          </p:cNvPr>
          <p:cNvSpPr txBox="1">
            <a:spLocks/>
          </p:cNvSpPr>
          <p:nvPr/>
        </p:nvSpPr>
        <p:spPr>
          <a:xfrm>
            <a:off x="-483107" y="-213933"/>
            <a:ext cx="5314187" cy="1128333"/>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3600" b="1" dirty="0">
              <a:solidFill>
                <a:schemeClr val="bg1"/>
              </a:solidFill>
            </a:endParaRPr>
          </a:p>
          <a:p>
            <a:pPr marL="0" indent="0">
              <a:spcBef>
                <a:spcPts val="0"/>
              </a:spcBef>
              <a:buNone/>
            </a:pPr>
            <a:r>
              <a:rPr lang="en-IE" sz="3600" b="1" dirty="0">
                <a:solidFill>
                  <a:schemeClr val="bg1"/>
                </a:solidFill>
              </a:rPr>
              <a:t>Overall Urban Structure</a:t>
            </a:r>
          </a:p>
          <a:p>
            <a:pPr marL="0" indent="0">
              <a:spcBef>
                <a:spcPts val="0"/>
              </a:spcBef>
              <a:buNone/>
            </a:pPr>
            <a:endParaRPr lang="en-IE" sz="2400" b="1" dirty="0">
              <a:solidFill>
                <a:schemeClr val="bg1"/>
              </a:solidFill>
            </a:endParaRPr>
          </a:p>
        </p:txBody>
      </p:sp>
      <p:sp>
        <p:nvSpPr>
          <p:cNvPr id="5" name="Text Placeholder 2">
            <a:extLst>
              <a:ext uri="{FF2B5EF4-FFF2-40B4-BE49-F238E27FC236}">
                <a16:creationId xmlns:a16="http://schemas.microsoft.com/office/drawing/2014/main" xmlns="" id="{7D363D10-9B23-4C79-85C0-783DD999F8C2}"/>
              </a:ext>
            </a:extLst>
          </p:cNvPr>
          <p:cNvSpPr txBox="1">
            <a:spLocks/>
          </p:cNvSpPr>
          <p:nvPr/>
        </p:nvSpPr>
        <p:spPr>
          <a:xfrm>
            <a:off x="-229107" y="735197"/>
            <a:ext cx="3429507" cy="6508186"/>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alpha val="41000"/>
            </a:schemeClr>
          </a:solidFill>
          <a:ln>
            <a:noFill/>
          </a:ln>
        </p:spPr>
        <p:txBody>
          <a:bodyPr vert="horz" lIns="684000" tIns="45720" rIns="72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1800"/>
              </a:spcBef>
              <a:buNone/>
            </a:pPr>
            <a:r>
              <a:rPr lang="en-IE" sz="2800" b="1" dirty="0">
                <a:solidFill>
                  <a:schemeClr val="bg1"/>
                </a:solidFill>
              </a:rPr>
              <a:t>Small town centre</a:t>
            </a:r>
          </a:p>
          <a:p>
            <a:pPr marL="0" indent="0">
              <a:spcBef>
                <a:spcPts val="1800"/>
              </a:spcBef>
              <a:buNone/>
            </a:pPr>
            <a:r>
              <a:rPr lang="en-IE" sz="2800" b="1" dirty="0">
                <a:solidFill>
                  <a:schemeClr val="bg1"/>
                </a:solidFill>
              </a:rPr>
              <a:t>Low density cul-de-sac residential development</a:t>
            </a:r>
          </a:p>
          <a:p>
            <a:pPr marL="0" indent="0">
              <a:spcBef>
                <a:spcPts val="1800"/>
              </a:spcBef>
              <a:buNone/>
            </a:pPr>
            <a:r>
              <a:rPr lang="en-IE" sz="2800" b="1" dirty="0">
                <a:solidFill>
                  <a:schemeClr val="bg1"/>
                </a:solidFill>
              </a:rPr>
              <a:t>Peripheral development</a:t>
            </a:r>
          </a:p>
          <a:p>
            <a:pPr marL="0" indent="0">
              <a:spcBef>
                <a:spcPts val="1800"/>
              </a:spcBef>
              <a:buNone/>
            </a:pPr>
            <a:r>
              <a:rPr lang="en-IE" sz="2800" b="1" dirty="0">
                <a:solidFill>
                  <a:schemeClr val="bg1"/>
                </a:solidFill>
              </a:rPr>
              <a:t>Strong reliance on a small number of radial routes</a:t>
            </a:r>
          </a:p>
          <a:p>
            <a:pPr marL="0" indent="0">
              <a:spcBef>
                <a:spcPts val="1800"/>
              </a:spcBef>
              <a:buNone/>
            </a:pPr>
            <a:endParaRPr lang="en-IE" sz="2800" b="1" dirty="0">
              <a:solidFill>
                <a:schemeClr val="bg1"/>
              </a:solidFill>
            </a:endParaRP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827156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21908" y="595557"/>
            <a:ext cx="7569198" cy="5676899"/>
          </a:xfrm>
          <a:prstGeom prst="rect">
            <a:avLst/>
          </a:prstGeom>
        </p:spPr>
      </p:pic>
      <p:sp>
        <p:nvSpPr>
          <p:cNvPr id="5" name="Rectangle 4">
            <a:extLst>
              <a:ext uri="{FF2B5EF4-FFF2-40B4-BE49-F238E27FC236}">
                <a16:creationId xmlns:a16="http://schemas.microsoft.com/office/drawing/2014/main" xmlns="" id="{E31BE2CB-40D7-4AC9-A745-0C87E46B49D9}"/>
              </a:ext>
            </a:extLst>
          </p:cNvPr>
          <p:cNvSpPr/>
          <p:nvPr/>
        </p:nvSpPr>
        <p:spPr>
          <a:xfrm>
            <a:off x="-478972" y="-359229"/>
            <a:ext cx="5203372" cy="8044543"/>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2">
            <a:extLst>
              <a:ext uri="{FF2B5EF4-FFF2-40B4-BE49-F238E27FC236}">
                <a16:creationId xmlns:a16="http://schemas.microsoft.com/office/drawing/2014/main" xmlns="" id="{DEBF101F-04E4-44AD-9BC1-1A9E0645ED90}"/>
              </a:ext>
            </a:extLst>
          </p:cNvPr>
          <p:cNvSpPr txBox="1">
            <a:spLocks/>
          </p:cNvSpPr>
          <p:nvPr/>
        </p:nvSpPr>
        <p:spPr>
          <a:xfrm>
            <a:off x="471716" y="333866"/>
            <a:ext cx="4252684" cy="6200283"/>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2400" b="1" dirty="0">
                <a:solidFill>
                  <a:schemeClr val="bg1"/>
                </a:solidFill>
              </a:rPr>
              <a:t>The existing pattern of development is worrying…fragmentation, dispersal, low-density, mono-cultural housing estates</a:t>
            </a:r>
            <a:endParaRPr lang="en-IE" sz="2400" b="1" dirty="0">
              <a:solidFill>
                <a:schemeClr val="bg1"/>
              </a:solidFill>
            </a:endParaRPr>
          </a:p>
          <a:p>
            <a:pPr lvl="0"/>
            <a:r>
              <a:rPr lang="en-US" sz="2400" b="1" dirty="0">
                <a:solidFill>
                  <a:schemeClr val="bg1"/>
                </a:solidFill>
              </a:rPr>
              <a:t>Poor urban structure legibility.</a:t>
            </a:r>
            <a:endParaRPr lang="en-IE" sz="2400" b="1" dirty="0">
              <a:solidFill>
                <a:schemeClr val="bg1"/>
              </a:solidFill>
            </a:endParaRPr>
          </a:p>
          <a:p>
            <a:pPr lvl="0"/>
            <a:r>
              <a:rPr lang="en-US" sz="2400" b="1" dirty="0">
                <a:solidFill>
                  <a:schemeClr val="bg1"/>
                </a:solidFill>
              </a:rPr>
              <a:t>Large residential applications introverted in character, self-referential, dis-connected from the bigger spatial picture.</a:t>
            </a:r>
            <a:endParaRPr lang="en-IE" sz="2400" b="1" dirty="0">
              <a:solidFill>
                <a:schemeClr val="bg1"/>
              </a:solidFill>
            </a:endParaRPr>
          </a:p>
          <a:p>
            <a:pPr lvl="0"/>
            <a:r>
              <a:rPr lang="en-US" sz="2400" b="1" dirty="0">
                <a:solidFill>
                  <a:schemeClr val="bg1"/>
                </a:solidFill>
              </a:rPr>
              <a:t>Layered urban design analysis missing</a:t>
            </a:r>
            <a:endParaRPr lang="en-IE" sz="2400" b="1" dirty="0">
              <a:solidFill>
                <a:schemeClr val="bg1"/>
              </a:solidFill>
            </a:endParaRPr>
          </a:p>
          <a:p>
            <a:pPr lvl="0"/>
            <a:r>
              <a:rPr lang="en-US" sz="2400" b="1" dirty="0">
                <a:solidFill>
                  <a:schemeClr val="bg1"/>
                </a:solidFill>
              </a:rPr>
              <a:t>Planners are in a weak position to negotiate and challenge commercially driven and weak development proposals</a:t>
            </a:r>
            <a:endParaRPr lang="en-IE" sz="2400" b="1" dirty="0">
              <a:solidFill>
                <a:schemeClr val="bg1"/>
              </a:solidFill>
            </a:endParaRPr>
          </a:p>
          <a:p>
            <a:pPr>
              <a:spcBef>
                <a:spcPts val="1800"/>
              </a:spcBef>
            </a:pPr>
            <a:endParaRPr lang="en-IE" sz="3600" b="1" dirty="0">
              <a:solidFill>
                <a:schemeClr val="bg1"/>
              </a:solidFill>
            </a:endParaRPr>
          </a:p>
          <a:p>
            <a:pPr marL="0" indent="0">
              <a:spcBef>
                <a:spcPts val="1800"/>
              </a:spcBef>
              <a:buNone/>
            </a:pPr>
            <a:endParaRPr lang="en-IE" sz="3600" b="1" dirty="0">
              <a:solidFill>
                <a:schemeClr val="bg1"/>
              </a:solidFill>
            </a:endParaRPr>
          </a:p>
        </p:txBody>
      </p:sp>
    </p:spTree>
    <p:extLst>
      <p:ext uri="{BB962C8B-B14F-4D97-AF65-F5344CB8AC3E}">
        <p14:creationId xmlns:p14="http://schemas.microsoft.com/office/powerpoint/2010/main" xmlns="" val="1041422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95031" y="426720"/>
            <a:ext cx="10074981" cy="7556236"/>
          </a:xfrm>
          <a:prstGeom prst="rect">
            <a:avLst/>
          </a:prstGeom>
        </p:spPr>
      </p:pic>
      <p:sp>
        <p:nvSpPr>
          <p:cNvPr id="5" name="Text Placeholder 2">
            <a:extLst>
              <a:ext uri="{FF2B5EF4-FFF2-40B4-BE49-F238E27FC236}">
                <a16:creationId xmlns:a16="http://schemas.microsoft.com/office/drawing/2014/main" xmlns="" id="{6B3A7849-40E6-4EF0-B000-56E6C1F680C0}"/>
              </a:ext>
            </a:extLst>
          </p:cNvPr>
          <p:cNvSpPr txBox="1">
            <a:spLocks/>
          </p:cNvSpPr>
          <p:nvPr/>
        </p:nvSpPr>
        <p:spPr>
          <a:xfrm>
            <a:off x="-426720" y="-271083"/>
            <a:ext cx="9738360" cy="956883"/>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800" b="1" dirty="0">
                <a:solidFill>
                  <a:schemeClr val="bg1"/>
                </a:solidFill>
              </a:rPr>
              <a:t> </a:t>
            </a:r>
          </a:p>
          <a:p>
            <a:pPr marL="0" indent="0">
              <a:spcBef>
                <a:spcPts val="0"/>
              </a:spcBef>
              <a:buNone/>
            </a:pPr>
            <a:r>
              <a:rPr lang="en-IE" sz="3600" b="1" dirty="0">
                <a:solidFill>
                  <a:schemeClr val="bg1"/>
                </a:solidFill>
              </a:rPr>
              <a:t>Lack of connecting routes &amp; key public spaces</a:t>
            </a:r>
          </a:p>
          <a:p>
            <a:pPr marL="0" indent="0">
              <a:spcBef>
                <a:spcPts val="0"/>
              </a:spcBef>
              <a:buNone/>
            </a:pPr>
            <a:endParaRPr lang="en-IE" sz="2400" b="1" dirty="0">
              <a:solidFill>
                <a:schemeClr val="bg1"/>
              </a:solidFill>
            </a:endParaRPr>
          </a:p>
        </p:txBody>
      </p:sp>
      <p:sp>
        <p:nvSpPr>
          <p:cNvPr id="6" name="Text Placeholder 2">
            <a:extLst>
              <a:ext uri="{FF2B5EF4-FFF2-40B4-BE49-F238E27FC236}">
                <a16:creationId xmlns:a16="http://schemas.microsoft.com/office/drawing/2014/main" xmlns="" id="{6407E7A8-FF9D-4ACA-9037-CEA654610297}"/>
              </a:ext>
            </a:extLst>
          </p:cNvPr>
          <p:cNvSpPr txBox="1">
            <a:spLocks/>
          </p:cNvSpPr>
          <p:nvPr/>
        </p:nvSpPr>
        <p:spPr>
          <a:xfrm>
            <a:off x="-229107" y="685800"/>
            <a:ext cx="3063747" cy="6557583"/>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alpha val="41000"/>
            </a:schemeClr>
          </a:solidFill>
          <a:ln>
            <a:noFill/>
          </a:ln>
        </p:spPr>
        <p:txBody>
          <a:bodyPr vert="horz" lIns="684000" tIns="45720" rIns="72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1800"/>
              </a:spcBef>
              <a:buNone/>
            </a:pPr>
            <a:r>
              <a:rPr lang="en-IE" sz="2800" b="1" dirty="0">
                <a:solidFill>
                  <a:schemeClr val="bg1"/>
                </a:solidFill>
              </a:rPr>
              <a:t>Large impermeable blocks of land </a:t>
            </a:r>
          </a:p>
          <a:p>
            <a:pPr marL="0" indent="0">
              <a:spcBef>
                <a:spcPts val="1800"/>
              </a:spcBef>
              <a:buNone/>
            </a:pPr>
            <a:r>
              <a:rPr lang="en-IE" sz="2800" b="1" dirty="0">
                <a:solidFill>
                  <a:schemeClr val="bg1"/>
                </a:solidFill>
              </a:rPr>
              <a:t>Over-used main routes that are undermined by traffic </a:t>
            </a:r>
          </a:p>
          <a:p>
            <a:pPr marL="0" indent="0">
              <a:spcBef>
                <a:spcPts val="1800"/>
              </a:spcBef>
              <a:buNone/>
            </a:pPr>
            <a:r>
              <a:rPr lang="en-IE" sz="2800" b="1" dirty="0">
                <a:solidFill>
                  <a:schemeClr val="bg1"/>
                </a:solidFill>
              </a:rPr>
              <a:t>Lack of easily accessed high quality public space </a:t>
            </a:r>
          </a:p>
          <a:p>
            <a:pPr marL="0" indent="0">
              <a:spcBef>
                <a:spcPts val="1800"/>
              </a:spcBef>
              <a:buNone/>
            </a:pPr>
            <a:endParaRPr lang="en-IE" sz="2800" b="1" dirty="0">
              <a:solidFill>
                <a:schemeClr val="bg1"/>
              </a:solidFill>
            </a:endParaRP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2789357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226408"/>
            <a:ext cx="9858123" cy="7393592"/>
          </a:xfrm>
          <a:prstGeom prst="rect">
            <a:avLst/>
          </a:prstGeom>
        </p:spPr>
      </p:pic>
      <p:sp>
        <p:nvSpPr>
          <p:cNvPr id="6" name="Text Placeholder 2">
            <a:extLst>
              <a:ext uri="{FF2B5EF4-FFF2-40B4-BE49-F238E27FC236}">
                <a16:creationId xmlns:a16="http://schemas.microsoft.com/office/drawing/2014/main" xmlns="" id="{CF49B263-745A-4207-BC33-D21068E3D01E}"/>
              </a:ext>
            </a:extLst>
          </p:cNvPr>
          <p:cNvSpPr txBox="1">
            <a:spLocks/>
          </p:cNvSpPr>
          <p:nvPr/>
        </p:nvSpPr>
        <p:spPr>
          <a:xfrm>
            <a:off x="-229107" y="-271083"/>
            <a:ext cx="2819907" cy="7757733"/>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65000"/>
              <a:lumOff val="35000"/>
              <a:alpha val="76000"/>
            </a:schemeClr>
          </a:solidFill>
          <a:ln>
            <a:noFill/>
          </a:ln>
        </p:spPr>
        <p:txBody>
          <a:bodyPr vert="horz" lIns="684000" tIns="45720" rIns="72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1800"/>
              </a:spcBef>
              <a:buNone/>
            </a:pPr>
            <a:endParaRPr lang="en-IE" sz="2800" b="1" dirty="0">
              <a:solidFill>
                <a:schemeClr val="bg1"/>
              </a:solidFill>
            </a:endParaRPr>
          </a:p>
          <a:p>
            <a:pPr marL="0" indent="0">
              <a:spcBef>
                <a:spcPts val="1800"/>
              </a:spcBef>
              <a:buNone/>
            </a:pPr>
            <a:r>
              <a:rPr lang="en-IE" sz="2600" b="1" dirty="0">
                <a:solidFill>
                  <a:schemeClr val="bg1"/>
                </a:solidFill>
              </a:rPr>
              <a:t>Town centre lacking in a fine urban grain </a:t>
            </a:r>
          </a:p>
          <a:p>
            <a:pPr marL="0" indent="0">
              <a:spcBef>
                <a:spcPts val="1800"/>
              </a:spcBef>
              <a:buNone/>
            </a:pPr>
            <a:r>
              <a:rPr lang="en-IE" sz="2600" b="1" dirty="0">
                <a:solidFill>
                  <a:schemeClr val="bg1"/>
                </a:solidFill>
              </a:rPr>
              <a:t>Impenetrable urban blocks</a:t>
            </a:r>
          </a:p>
          <a:p>
            <a:pPr marL="0" indent="0">
              <a:spcBef>
                <a:spcPts val="1800"/>
              </a:spcBef>
              <a:buNone/>
            </a:pPr>
            <a:r>
              <a:rPr lang="en-IE" sz="2600" b="1" dirty="0">
                <a:solidFill>
                  <a:schemeClr val="bg1"/>
                </a:solidFill>
              </a:rPr>
              <a:t>Few town centre connecting routes </a:t>
            </a:r>
          </a:p>
          <a:p>
            <a:pPr marL="0" indent="0">
              <a:spcBef>
                <a:spcPts val="1800"/>
              </a:spcBef>
              <a:buNone/>
            </a:pPr>
            <a:r>
              <a:rPr lang="en-IE" sz="2600" b="1" dirty="0">
                <a:solidFill>
                  <a:schemeClr val="bg1"/>
                </a:solidFill>
              </a:rPr>
              <a:t>Lack of main public square / similar usable central space </a:t>
            </a:r>
          </a:p>
          <a:p>
            <a:pPr marL="0" indent="0">
              <a:spcBef>
                <a:spcPts val="1800"/>
              </a:spcBef>
              <a:buNone/>
            </a:pPr>
            <a:endParaRPr lang="en-IE" sz="2800" b="1" dirty="0">
              <a:solidFill>
                <a:schemeClr val="bg1"/>
              </a:solidFill>
            </a:endParaRPr>
          </a:p>
          <a:p>
            <a:pPr marL="0" indent="0">
              <a:spcBef>
                <a:spcPts val="0"/>
              </a:spcBef>
              <a:buNone/>
            </a:pPr>
            <a:endParaRPr lang="en-IE" sz="2400" b="1" dirty="0">
              <a:solidFill>
                <a:schemeClr val="bg1"/>
              </a:solidFill>
            </a:endParaRPr>
          </a:p>
        </p:txBody>
      </p:sp>
      <p:sp>
        <p:nvSpPr>
          <p:cNvPr id="4" name="Text Placeholder 2">
            <a:extLst>
              <a:ext uri="{FF2B5EF4-FFF2-40B4-BE49-F238E27FC236}">
                <a16:creationId xmlns:a16="http://schemas.microsoft.com/office/drawing/2014/main" xmlns="" id="{15034BAF-F69B-43EA-BEF6-4676DF97DF40}"/>
              </a:ext>
            </a:extLst>
          </p:cNvPr>
          <p:cNvSpPr txBox="1">
            <a:spLocks/>
          </p:cNvSpPr>
          <p:nvPr/>
        </p:nvSpPr>
        <p:spPr>
          <a:xfrm>
            <a:off x="-426720" y="-271083"/>
            <a:ext cx="9738360" cy="956883"/>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800" b="1" dirty="0">
                <a:solidFill>
                  <a:schemeClr val="bg1"/>
                </a:solidFill>
              </a:rPr>
              <a:t> </a:t>
            </a:r>
          </a:p>
          <a:p>
            <a:pPr marL="0" indent="0">
              <a:spcBef>
                <a:spcPts val="0"/>
              </a:spcBef>
              <a:buNone/>
            </a:pPr>
            <a:r>
              <a:rPr lang="en-IE" sz="3600" b="1" dirty="0">
                <a:solidFill>
                  <a:schemeClr val="bg1"/>
                </a:solidFill>
              </a:rPr>
              <a:t>Town Centre</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3010442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820211B-FFB8-4551-AA37-74ADF1979B44}"/>
              </a:ext>
            </a:extLst>
          </p:cNvPr>
          <p:cNvSpPr/>
          <p:nvPr/>
        </p:nvSpPr>
        <p:spPr>
          <a:xfrm>
            <a:off x="-101600" y="-241300"/>
            <a:ext cx="9245600" cy="70993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2">
            <a:extLst>
              <a:ext uri="{FF2B5EF4-FFF2-40B4-BE49-F238E27FC236}">
                <a16:creationId xmlns:a16="http://schemas.microsoft.com/office/drawing/2014/main" xmlns="" id="{6BBD5B7C-680C-4993-BECE-49E63B1A94EF}"/>
              </a:ext>
            </a:extLst>
          </p:cNvPr>
          <p:cNvSpPr txBox="1">
            <a:spLocks/>
          </p:cNvSpPr>
          <p:nvPr/>
        </p:nvSpPr>
        <p:spPr>
          <a:xfrm>
            <a:off x="241299" y="139700"/>
            <a:ext cx="8682567" cy="6440394"/>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600"/>
              </a:spcBef>
              <a:buNone/>
            </a:pPr>
            <a:r>
              <a:rPr lang="en-IE" sz="2800" b="1" dirty="0">
                <a:solidFill>
                  <a:schemeClr val="bg1"/>
                </a:solidFill>
              </a:rPr>
              <a:t>National Planning Framework - Ireland 2040</a:t>
            </a:r>
          </a:p>
          <a:p>
            <a:pPr marL="1965325" indent="0">
              <a:spcBef>
                <a:spcPts val="600"/>
              </a:spcBef>
              <a:buNone/>
            </a:pPr>
            <a:r>
              <a:rPr lang="en-IE" sz="1900" b="1" dirty="0">
                <a:solidFill>
                  <a:schemeClr val="accent4">
                    <a:lumMod val="40000"/>
                    <a:lumOff val="60000"/>
                  </a:schemeClr>
                </a:solidFill>
              </a:rPr>
              <a:t>…process of run-down of city &amp; town centre and established suburban areas as jobs, retail and housing move out, leaving behind declining school enrolments, empty buildings and a lack of sufficient people to create strong and vibrant places, both day and night (p28)</a:t>
            </a:r>
          </a:p>
          <a:p>
            <a:pPr marL="1965325" indent="0">
              <a:spcBef>
                <a:spcPts val="600"/>
              </a:spcBef>
              <a:buNone/>
            </a:pPr>
            <a:r>
              <a:rPr lang="en-IE" sz="1900" b="1" dirty="0">
                <a:solidFill>
                  <a:schemeClr val="accent4">
                    <a:lumMod val="40000"/>
                    <a:lumOff val="60000"/>
                  </a:schemeClr>
                </a:solidFill>
              </a:rPr>
              <a:t>…most development takes the form of greenfield sprawl that extends the physical footprint of our urban  areas, &amp; when it is the principal form of development, works against the creation of attractive, liveable, high quality urban places in which people are increasingly wishing to live, work and invest, and A significantly higher carbon footprint than the EU average.</a:t>
            </a:r>
          </a:p>
          <a:p>
            <a:pPr marL="1965325" indent="0">
              <a:spcBef>
                <a:spcPts val="600"/>
              </a:spcBef>
              <a:buNone/>
            </a:pPr>
            <a:endParaRPr lang="en-IE" sz="200" b="1" dirty="0">
              <a:solidFill>
                <a:schemeClr val="accent4">
                  <a:lumMod val="40000"/>
                  <a:lumOff val="60000"/>
                </a:schemeClr>
              </a:solidFill>
            </a:endParaRPr>
          </a:p>
          <a:p>
            <a:pPr marL="0" indent="0">
              <a:spcBef>
                <a:spcPts val="600"/>
              </a:spcBef>
              <a:buNone/>
            </a:pPr>
            <a:r>
              <a:rPr lang="en-IE" sz="2400" b="1" dirty="0">
                <a:solidFill>
                  <a:schemeClr val="accent6">
                    <a:lumMod val="20000"/>
                    <a:lumOff val="80000"/>
                  </a:schemeClr>
                </a:solidFill>
              </a:rPr>
              <a:t>…compact development that focuses on reusing previously developed, ‘brownfield’ land, building up infill sites, which may not have been built on before &amp; either reusing or redeveloping existing sites &amp; buildings</a:t>
            </a:r>
          </a:p>
          <a:p>
            <a:pPr marL="0" indent="0">
              <a:spcBef>
                <a:spcPts val="600"/>
              </a:spcBef>
              <a:buNone/>
            </a:pPr>
            <a:r>
              <a:rPr lang="en-IE" sz="2400" b="1" dirty="0">
                <a:solidFill>
                  <a:schemeClr val="accent6">
                    <a:lumMod val="20000"/>
                    <a:lumOff val="80000"/>
                  </a:schemeClr>
                </a:solidFill>
              </a:rPr>
              <a:t>An increase in the proportion of more compact forms of growth in the development of settlements of all sizes, from the largest city to the smallest village, has the potential to make a transformational difference. </a:t>
            </a:r>
          </a:p>
          <a:p>
            <a:pPr marL="0" indent="0">
              <a:spcBef>
                <a:spcPts val="600"/>
              </a:spcBef>
              <a:buNone/>
            </a:pPr>
            <a:endParaRPr lang="en-IE" sz="1800" dirty="0">
              <a:solidFill>
                <a:schemeClr val="bg1"/>
              </a:solidFill>
            </a:endParaRPr>
          </a:p>
          <a:p>
            <a:pPr marL="355600" indent="-355600">
              <a:spcBef>
                <a:spcPts val="600"/>
              </a:spcBef>
            </a:pPr>
            <a:endParaRPr lang="en-IE" sz="4400" b="1" dirty="0">
              <a:solidFill>
                <a:schemeClr val="bg1"/>
              </a:solidFill>
            </a:endParaRPr>
          </a:p>
          <a:p>
            <a:pPr marL="0" indent="0">
              <a:spcBef>
                <a:spcPts val="1800"/>
              </a:spcBef>
              <a:buNone/>
            </a:pPr>
            <a:endParaRPr lang="en-IE" sz="1000" b="1" dirty="0">
              <a:solidFill>
                <a:schemeClr val="bg1"/>
              </a:solidFill>
            </a:endParaRPr>
          </a:p>
          <a:p>
            <a:pPr marL="0" indent="0">
              <a:spcBef>
                <a:spcPts val="1800"/>
              </a:spcBef>
              <a:buNone/>
            </a:pPr>
            <a:endParaRPr lang="en-IE" sz="3600" b="1" dirty="0">
              <a:solidFill>
                <a:schemeClr val="bg1"/>
              </a:solidFill>
            </a:endParaRPr>
          </a:p>
          <a:p>
            <a:pPr marL="0" indent="0">
              <a:spcBef>
                <a:spcPts val="1800"/>
              </a:spcBef>
              <a:buNone/>
            </a:pPr>
            <a:endParaRPr lang="en-IE" sz="3600" b="1" dirty="0">
              <a:solidFill>
                <a:schemeClr val="bg1"/>
              </a:solidFill>
            </a:endParaRPr>
          </a:p>
        </p:txBody>
      </p:sp>
      <p:pic>
        <p:nvPicPr>
          <p:cNvPr id="3" name="Picture 2">
            <a:extLst>
              <a:ext uri="{FF2B5EF4-FFF2-40B4-BE49-F238E27FC236}">
                <a16:creationId xmlns:a16="http://schemas.microsoft.com/office/drawing/2014/main" xmlns="" id="{2CA2839E-67CB-44F1-B183-E950790AC48C}"/>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41300" y="704850"/>
            <a:ext cx="1920302" cy="2647950"/>
          </a:xfrm>
          <a:prstGeom prst="rect">
            <a:avLst/>
          </a:prstGeom>
        </p:spPr>
      </p:pic>
    </p:spTree>
    <p:extLst>
      <p:ext uri="{BB962C8B-B14F-4D97-AF65-F5344CB8AC3E}">
        <p14:creationId xmlns:p14="http://schemas.microsoft.com/office/powerpoint/2010/main" xmlns="" val="3758605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5330" y="-476250"/>
            <a:ext cx="10792484" cy="8094363"/>
          </a:xfrm>
          <a:prstGeom prst="rect">
            <a:avLst/>
          </a:prstGeom>
        </p:spPr>
      </p:pic>
      <p:sp>
        <p:nvSpPr>
          <p:cNvPr id="4" name="Text Placeholder 2">
            <a:extLst>
              <a:ext uri="{FF2B5EF4-FFF2-40B4-BE49-F238E27FC236}">
                <a16:creationId xmlns:a16="http://schemas.microsoft.com/office/drawing/2014/main" xmlns="" id="{824EB693-4FE6-4B15-AF66-895B88B98845}"/>
              </a:ext>
            </a:extLst>
          </p:cNvPr>
          <p:cNvSpPr txBox="1">
            <a:spLocks/>
          </p:cNvSpPr>
          <p:nvPr/>
        </p:nvSpPr>
        <p:spPr>
          <a:xfrm>
            <a:off x="-259080" y="-304800"/>
            <a:ext cx="2804160" cy="2545080"/>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65000"/>
              <a:lumOff val="35000"/>
              <a:alpha val="76000"/>
            </a:schemeClr>
          </a:solidFill>
          <a:ln>
            <a:noFill/>
          </a:ln>
        </p:spPr>
        <p:txBody>
          <a:bodyPr vert="horz" lIns="684000" tIns="45720" rIns="72000" bIns="45720" rtlCol="0">
            <a:noAutofit/>
          </a:bodyPr>
          <a:lstStyle>
            <a:defPPr>
              <a:defRPr lang="en-US"/>
            </a:defPPr>
            <a:lvl1pPr indent="0" defTabSz="685800">
              <a:lnSpc>
                <a:spcPct val="90000"/>
              </a:lnSpc>
              <a:spcBef>
                <a:spcPts val="0"/>
              </a:spcBef>
              <a:buFont typeface="Arial" panose="020B0604020202020204" pitchFamily="34" charset="0"/>
              <a:buNone/>
              <a:defRPr sz="2800" b="1">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endParaRPr lang="en-IE" dirty="0"/>
          </a:p>
          <a:p>
            <a:r>
              <a:rPr lang="en-IE" dirty="0"/>
              <a:t>Fragmented town core and lack of strong centres </a:t>
            </a:r>
          </a:p>
          <a:p>
            <a:endParaRPr lang="en-IE" dirty="0"/>
          </a:p>
        </p:txBody>
      </p:sp>
    </p:spTree>
    <p:extLst>
      <p:ext uri="{BB962C8B-B14F-4D97-AF65-F5344CB8AC3E}">
        <p14:creationId xmlns:p14="http://schemas.microsoft.com/office/powerpoint/2010/main" xmlns="" val="3022018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073D828-FF19-47BE-AD71-1594520E6A95}"/>
              </a:ext>
            </a:extLst>
          </p:cNvPr>
          <p:cNvSpPr/>
          <p:nvPr/>
        </p:nvSpPr>
        <p:spPr>
          <a:xfrm>
            <a:off x="8734425" y="-180975"/>
            <a:ext cx="540255" cy="7562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03250" y="-103188"/>
            <a:ext cx="9417556" cy="7063167"/>
          </a:xfrm>
          <a:prstGeom prst="rect">
            <a:avLst/>
          </a:prstGeom>
        </p:spPr>
      </p:pic>
      <p:sp>
        <p:nvSpPr>
          <p:cNvPr id="7" name="Text Placeholder 2">
            <a:extLst>
              <a:ext uri="{FF2B5EF4-FFF2-40B4-BE49-F238E27FC236}">
                <a16:creationId xmlns:a16="http://schemas.microsoft.com/office/drawing/2014/main" xmlns="" id="{A9D2F99E-5077-4C3B-B64E-EBA23458F82B}"/>
              </a:ext>
            </a:extLst>
          </p:cNvPr>
          <p:cNvSpPr txBox="1">
            <a:spLocks/>
          </p:cNvSpPr>
          <p:nvPr/>
        </p:nvSpPr>
        <p:spPr>
          <a:xfrm>
            <a:off x="6355081" y="350520"/>
            <a:ext cx="2919600" cy="6406200"/>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42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IE" sz="2800" b="1" dirty="0">
              <a:solidFill>
                <a:schemeClr val="bg1"/>
              </a:solidFill>
            </a:endParaRPr>
          </a:p>
          <a:p>
            <a:pPr marL="0" indent="0">
              <a:spcBef>
                <a:spcPts val="1800"/>
              </a:spcBef>
              <a:buNone/>
            </a:pPr>
            <a:r>
              <a:rPr lang="en-IE" sz="2400" b="1" dirty="0">
                <a:solidFill>
                  <a:schemeClr val="bg1"/>
                </a:solidFill>
              </a:rPr>
              <a:t>separation &amp; disconnect</a:t>
            </a:r>
          </a:p>
          <a:p>
            <a:pPr marL="0" indent="0">
              <a:spcBef>
                <a:spcPts val="1800"/>
              </a:spcBef>
              <a:buNone/>
            </a:pPr>
            <a:r>
              <a:rPr lang="en-IE" sz="2400" b="1" dirty="0">
                <a:solidFill>
                  <a:schemeClr val="bg1"/>
                </a:solidFill>
              </a:rPr>
              <a:t>alignment &amp; powerful     two-way relationship </a:t>
            </a:r>
          </a:p>
          <a:p>
            <a:pPr marL="0" indent="0">
              <a:spcBef>
                <a:spcPts val="1800"/>
              </a:spcBef>
              <a:buNone/>
            </a:pPr>
            <a:r>
              <a:rPr lang="en-IE" sz="2400" b="1" dirty="0">
                <a:solidFill>
                  <a:schemeClr val="bg1"/>
                </a:solidFill>
              </a:rPr>
              <a:t>Identify the critical / promising areas </a:t>
            </a:r>
          </a:p>
          <a:p>
            <a:pPr marL="0" indent="0">
              <a:spcBef>
                <a:spcPts val="1800"/>
              </a:spcBef>
              <a:buNone/>
            </a:pPr>
            <a:r>
              <a:rPr lang="en-IE" sz="2400" b="1" dirty="0">
                <a:solidFill>
                  <a:schemeClr val="bg1"/>
                </a:solidFill>
              </a:rPr>
              <a:t>How can Naas be re-aligned to support &amp; connect the town centre &amp; the periphery? </a:t>
            </a:r>
          </a:p>
          <a:p>
            <a:pPr marL="0" indent="0">
              <a:spcBef>
                <a:spcPts val="1800"/>
              </a:spcBef>
              <a:buNone/>
            </a:pPr>
            <a:endParaRPr lang="en-IE" sz="2400" b="1" dirty="0">
              <a:solidFill>
                <a:schemeClr val="bg1"/>
              </a:solidFill>
            </a:endParaRPr>
          </a:p>
        </p:txBody>
      </p:sp>
      <p:sp>
        <p:nvSpPr>
          <p:cNvPr id="8" name="Text Placeholder 2">
            <a:extLst>
              <a:ext uri="{FF2B5EF4-FFF2-40B4-BE49-F238E27FC236}">
                <a16:creationId xmlns:a16="http://schemas.microsoft.com/office/drawing/2014/main" xmlns="" id="{64E7C578-5464-44CC-B2F1-9F25843CBC64}"/>
              </a:ext>
            </a:extLst>
          </p:cNvPr>
          <p:cNvSpPr txBox="1">
            <a:spLocks/>
          </p:cNvSpPr>
          <p:nvPr/>
        </p:nvSpPr>
        <p:spPr>
          <a:xfrm>
            <a:off x="-328930" y="-103188"/>
            <a:ext cx="9738360" cy="97186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800" b="1" dirty="0">
                <a:solidFill>
                  <a:schemeClr val="bg1"/>
                </a:solidFill>
              </a:rPr>
              <a:t> </a:t>
            </a:r>
          </a:p>
          <a:p>
            <a:pPr marL="0" indent="0">
              <a:spcBef>
                <a:spcPts val="0"/>
              </a:spcBef>
              <a:buNone/>
            </a:pPr>
            <a:r>
              <a:rPr lang="en-IE" sz="3600" b="1" dirty="0">
                <a:solidFill>
                  <a:schemeClr val="bg1"/>
                </a:solidFill>
              </a:rPr>
              <a:t>Centre &amp; periphery </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1841675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092200" y="-819150"/>
            <a:ext cx="10236200" cy="7677150"/>
          </a:xfrm>
          <a:prstGeom prst="rect">
            <a:avLst/>
          </a:prstGeom>
        </p:spPr>
      </p:pic>
      <p:sp>
        <p:nvSpPr>
          <p:cNvPr id="3" name="Rectangle 2">
            <a:extLst>
              <a:ext uri="{FF2B5EF4-FFF2-40B4-BE49-F238E27FC236}">
                <a16:creationId xmlns:a16="http://schemas.microsoft.com/office/drawing/2014/main" xmlns="" id="{797B3F3D-F68E-47B9-A7C7-73492BD12BC2}"/>
              </a:ext>
            </a:extLst>
          </p:cNvPr>
          <p:cNvSpPr/>
          <p:nvPr/>
        </p:nvSpPr>
        <p:spPr>
          <a:xfrm>
            <a:off x="-212271" y="-349704"/>
            <a:ext cx="3793671"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2">
            <a:extLst>
              <a:ext uri="{FF2B5EF4-FFF2-40B4-BE49-F238E27FC236}">
                <a16:creationId xmlns:a16="http://schemas.microsoft.com/office/drawing/2014/main" xmlns="" id="{D65B26EC-F8D4-48A3-BEE3-913322B04BB6}"/>
              </a:ext>
            </a:extLst>
          </p:cNvPr>
          <p:cNvSpPr txBox="1">
            <a:spLocks/>
          </p:cNvSpPr>
          <p:nvPr/>
        </p:nvSpPr>
        <p:spPr>
          <a:xfrm>
            <a:off x="269467" y="902087"/>
            <a:ext cx="3223033"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3600" b="1" dirty="0">
                <a:solidFill>
                  <a:schemeClr val="bg1"/>
                </a:solidFill>
              </a:rPr>
              <a:t>Critical need to generate interconnection between periphery &amp; town centre</a:t>
            </a:r>
          </a:p>
          <a:p>
            <a:pPr marL="0" indent="0">
              <a:buNone/>
            </a:pPr>
            <a:endParaRPr lang="en-IE" sz="3600" b="1" dirty="0">
              <a:solidFill>
                <a:schemeClr val="bg1"/>
              </a:solidFill>
            </a:endParaRPr>
          </a:p>
          <a:p>
            <a:pPr marL="0" indent="0">
              <a:buNone/>
            </a:pPr>
            <a:endParaRPr lang="en-IE" sz="3200" b="1" dirty="0">
              <a:solidFill>
                <a:schemeClr val="accent2">
                  <a:lumMod val="40000"/>
                  <a:lumOff val="60000"/>
                </a:schemeClr>
              </a:solidFill>
            </a:endParaRPr>
          </a:p>
          <a:p>
            <a:pPr marL="0" indent="0">
              <a:spcBef>
                <a:spcPts val="1200"/>
              </a:spcBef>
              <a:buNone/>
            </a:pPr>
            <a:r>
              <a:rPr lang="en-IE" sz="3200" b="1" dirty="0">
                <a:solidFill>
                  <a:schemeClr val="accent2">
                    <a:lumMod val="40000"/>
                    <a:lumOff val="60000"/>
                  </a:schemeClr>
                </a:solidFill>
              </a:rPr>
              <a:t> </a:t>
            </a: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344481395"/>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80339" y="-469655"/>
            <a:ext cx="12471400" cy="7068575"/>
          </a:xfrm>
          <a:prstGeom prst="rect">
            <a:avLst/>
          </a:prstGeom>
        </p:spPr>
      </p:pic>
      <p:sp>
        <p:nvSpPr>
          <p:cNvPr id="7" name="Text Placeholder 2">
            <a:extLst>
              <a:ext uri="{FF2B5EF4-FFF2-40B4-BE49-F238E27FC236}">
                <a16:creationId xmlns:a16="http://schemas.microsoft.com/office/drawing/2014/main" xmlns="" id="{A9D2F99E-5077-4C3B-B64E-EBA23458F82B}"/>
              </a:ext>
            </a:extLst>
          </p:cNvPr>
          <p:cNvSpPr txBox="1">
            <a:spLocks/>
          </p:cNvSpPr>
          <p:nvPr/>
        </p:nvSpPr>
        <p:spPr>
          <a:xfrm>
            <a:off x="5322570" y="0"/>
            <a:ext cx="3821430" cy="5471161"/>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216000" tIns="252000" rIns="468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IE" sz="3600" b="1" dirty="0">
                <a:solidFill>
                  <a:schemeClr val="bg1"/>
                </a:solidFill>
              </a:rPr>
              <a:t>Periphery </a:t>
            </a:r>
          </a:p>
          <a:p>
            <a:pPr marL="0" indent="0">
              <a:spcBef>
                <a:spcPts val="1800"/>
              </a:spcBef>
              <a:buNone/>
            </a:pPr>
            <a:r>
              <a:rPr lang="en-IE" sz="2400" b="1" dirty="0">
                <a:solidFill>
                  <a:schemeClr val="bg1"/>
                </a:solidFill>
              </a:rPr>
              <a:t>Powerful employment platform, is working as well as it could be?</a:t>
            </a:r>
          </a:p>
          <a:p>
            <a:pPr marL="0" indent="0">
              <a:spcBef>
                <a:spcPts val="1800"/>
              </a:spcBef>
              <a:buNone/>
            </a:pPr>
            <a:r>
              <a:rPr lang="en-IE" sz="2400" b="1" dirty="0">
                <a:solidFill>
                  <a:schemeClr val="bg1"/>
                </a:solidFill>
              </a:rPr>
              <a:t>- Urban design</a:t>
            </a:r>
          </a:p>
          <a:p>
            <a:pPr marL="0" indent="0">
              <a:spcBef>
                <a:spcPts val="600"/>
              </a:spcBef>
              <a:buNone/>
            </a:pPr>
            <a:r>
              <a:rPr lang="en-IE" sz="2400" b="1" dirty="0">
                <a:solidFill>
                  <a:schemeClr val="bg1"/>
                </a:solidFill>
              </a:rPr>
              <a:t>- Architecture</a:t>
            </a:r>
          </a:p>
          <a:p>
            <a:pPr marL="0" indent="0">
              <a:spcBef>
                <a:spcPts val="600"/>
              </a:spcBef>
              <a:buNone/>
            </a:pPr>
            <a:r>
              <a:rPr lang="en-IE" sz="2400" b="1" dirty="0">
                <a:solidFill>
                  <a:schemeClr val="bg1"/>
                </a:solidFill>
              </a:rPr>
              <a:t>- Zoning / land use</a:t>
            </a:r>
          </a:p>
          <a:p>
            <a:pPr marL="0" indent="0">
              <a:spcBef>
                <a:spcPts val="600"/>
              </a:spcBef>
              <a:buNone/>
            </a:pPr>
            <a:r>
              <a:rPr lang="en-IE" sz="2400" b="1" dirty="0">
                <a:solidFill>
                  <a:schemeClr val="bg1"/>
                </a:solidFill>
              </a:rPr>
              <a:t>- Behaviour</a:t>
            </a:r>
          </a:p>
          <a:p>
            <a:pPr marL="0" indent="0">
              <a:spcBef>
                <a:spcPts val="1800"/>
              </a:spcBef>
              <a:buNone/>
            </a:pPr>
            <a:r>
              <a:rPr lang="en-IE" sz="2400" b="1" dirty="0">
                <a:solidFill>
                  <a:schemeClr val="bg1"/>
                </a:solidFill>
              </a:rPr>
              <a:t>How do we Connect workers to town centre? </a:t>
            </a:r>
          </a:p>
        </p:txBody>
      </p:sp>
      <p:pic>
        <p:nvPicPr>
          <p:cNvPr id="3" name="Picture 2">
            <a:extLst>
              <a:ext uri="{FF2B5EF4-FFF2-40B4-BE49-F238E27FC236}">
                <a16:creationId xmlns:a16="http://schemas.microsoft.com/office/drawing/2014/main" xmlns="" id="{D3B20E6E-03EA-4082-8A5E-637CE0EC20F8}"/>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t="-1019" r="-7085"/>
          <a:stretch/>
        </p:blipFill>
        <p:spPr>
          <a:xfrm>
            <a:off x="5320665" y="4785661"/>
            <a:ext cx="5806440" cy="2338884"/>
          </a:xfrm>
          <a:prstGeom prst="rect">
            <a:avLst/>
          </a:prstGeom>
        </p:spPr>
      </p:pic>
      <p:pic>
        <p:nvPicPr>
          <p:cNvPr id="8" name="Picture 7">
            <a:extLst>
              <a:ext uri="{FF2B5EF4-FFF2-40B4-BE49-F238E27FC236}">
                <a16:creationId xmlns:a16="http://schemas.microsoft.com/office/drawing/2014/main" xmlns="" id="{D5E88930-C43F-4BB0-872E-AD8B30786837}"/>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889939" y="4814237"/>
            <a:ext cx="6162979" cy="2043764"/>
          </a:xfrm>
          <a:prstGeom prst="rect">
            <a:avLst/>
          </a:prstGeom>
        </p:spPr>
      </p:pic>
    </p:spTree>
    <p:extLst>
      <p:ext uri="{BB962C8B-B14F-4D97-AF65-F5344CB8AC3E}">
        <p14:creationId xmlns:p14="http://schemas.microsoft.com/office/powerpoint/2010/main" xmlns="" val="3636052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609312" y="0"/>
            <a:ext cx="14254708" cy="7369091"/>
          </a:xfrm>
          <a:prstGeom prst="rect">
            <a:avLst/>
          </a:prstGeom>
        </p:spPr>
      </p:pic>
      <p:sp>
        <p:nvSpPr>
          <p:cNvPr id="6" name="Text Placeholder 2">
            <a:extLst>
              <a:ext uri="{FF2B5EF4-FFF2-40B4-BE49-F238E27FC236}">
                <a16:creationId xmlns:a16="http://schemas.microsoft.com/office/drawing/2014/main" xmlns="" id="{800208A3-EC71-4828-B936-B2D120C6FD79}"/>
              </a:ext>
            </a:extLst>
          </p:cNvPr>
          <p:cNvSpPr txBox="1">
            <a:spLocks/>
          </p:cNvSpPr>
          <p:nvPr/>
        </p:nvSpPr>
        <p:spPr>
          <a:xfrm>
            <a:off x="-483106" y="-271083"/>
            <a:ext cx="3429506" cy="1133474"/>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Residential </a:t>
            </a:r>
          </a:p>
          <a:p>
            <a:pPr marL="0" indent="0">
              <a:spcBef>
                <a:spcPts val="0"/>
              </a:spcBef>
              <a:buNone/>
            </a:pPr>
            <a:endParaRPr lang="en-IE" sz="2400" b="1" dirty="0">
              <a:solidFill>
                <a:schemeClr val="bg1"/>
              </a:solidFill>
            </a:endParaRPr>
          </a:p>
        </p:txBody>
      </p:sp>
      <p:sp>
        <p:nvSpPr>
          <p:cNvPr id="8" name="Text Placeholder 2">
            <a:extLst>
              <a:ext uri="{FF2B5EF4-FFF2-40B4-BE49-F238E27FC236}">
                <a16:creationId xmlns:a16="http://schemas.microsoft.com/office/drawing/2014/main" xmlns="" id="{0667A387-1ED7-4BD1-ABAB-D1A0A6BB6332}"/>
              </a:ext>
            </a:extLst>
          </p:cNvPr>
          <p:cNvSpPr txBox="1">
            <a:spLocks/>
          </p:cNvSpPr>
          <p:nvPr/>
        </p:nvSpPr>
        <p:spPr>
          <a:xfrm>
            <a:off x="5699761" y="426720"/>
            <a:ext cx="3444239" cy="6510974"/>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IE" sz="2800" b="1" dirty="0">
              <a:solidFill>
                <a:schemeClr val="bg1"/>
              </a:solidFill>
            </a:endParaRPr>
          </a:p>
          <a:p>
            <a:pPr marL="0" indent="0">
              <a:spcBef>
                <a:spcPts val="1800"/>
              </a:spcBef>
              <a:buNone/>
            </a:pPr>
            <a:r>
              <a:rPr lang="en-IE" sz="2400" b="1" dirty="0">
                <a:solidFill>
                  <a:schemeClr val="bg1"/>
                </a:solidFill>
              </a:rPr>
              <a:t>Need to widen residential offer </a:t>
            </a:r>
          </a:p>
          <a:p>
            <a:pPr marL="0" indent="0">
              <a:spcBef>
                <a:spcPts val="1800"/>
              </a:spcBef>
              <a:buNone/>
            </a:pPr>
            <a:r>
              <a:rPr lang="en-IE" sz="2400" b="1" dirty="0">
                <a:solidFill>
                  <a:schemeClr val="bg1"/>
                </a:solidFill>
              </a:rPr>
              <a:t>Different models need to be explored:</a:t>
            </a:r>
          </a:p>
          <a:p>
            <a:pPr marL="0" indent="0">
              <a:spcBef>
                <a:spcPts val="1800"/>
              </a:spcBef>
              <a:buNone/>
            </a:pPr>
            <a:r>
              <a:rPr lang="en-IE" sz="2400" b="1" dirty="0">
                <a:solidFill>
                  <a:schemeClr val="bg1"/>
                </a:solidFill>
              </a:rPr>
              <a:t>Sustainable densities </a:t>
            </a:r>
          </a:p>
          <a:p>
            <a:pPr marL="0" indent="0">
              <a:spcBef>
                <a:spcPts val="1800"/>
              </a:spcBef>
              <a:buNone/>
            </a:pPr>
            <a:r>
              <a:rPr lang="en-IE" sz="2400" b="1" dirty="0">
                <a:solidFill>
                  <a:schemeClr val="bg1"/>
                </a:solidFill>
              </a:rPr>
              <a:t>Apartments </a:t>
            </a:r>
          </a:p>
          <a:p>
            <a:pPr marL="0" indent="0">
              <a:spcBef>
                <a:spcPts val="1800"/>
              </a:spcBef>
              <a:buNone/>
            </a:pPr>
            <a:r>
              <a:rPr lang="en-IE" sz="2400" b="1" dirty="0">
                <a:solidFill>
                  <a:schemeClr val="bg1"/>
                </a:solidFill>
              </a:rPr>
              <a:t>Mixed-use models </a:t>
            </a:r>
          </a:p>
          <a:p>
            <a:pPr marL="0" indent="0">
              <a:spcBef>
                <a:spcPts val="1800"/>
              </a:spcBef>
              <a:buNone/>
            </a:pPr>
            <a:r>
              <a:rPr lang="en-IE" sz="2400" b="1" dirty="0">
                <a:solidFill>
                  <a:schemeClr val="bg1"/>
                </a:solidFill>
              </a:rPr>
              <a:t>Intergenerational living / housing</a:t>
            </a:r>
          </a:p>
          <a:p>
            <a:pPr marL="0" indent="0">
              <a:spcBef>
                <a:spcPts val="1800"/>
              </a:spcBef>
              <a:buNone/>
            </a:pPr>
            <a:r>
              <a:rPr lang="en-IE" sz="2400" b="1" dirty="0">
                <a:solidFill>
                  <a:schemeClr val="bg1"/>
                </a:solidFill>
              </a:rPr>
              <a:t>Quality &amp; diversity in design &amp; construction </a:t>
            </a:r>
          </a:p>
        </p:txBody>
      </p:sp>
      <p:sp>
        <p:nvSpPr>
          <p:cNvPr id="7" name="Text Placeholder 2">
            <a:extLst>
              <a:ext uri="{FF2B5EF4-FFF2-40B4-BE49-F238E27FC236}">
                <a16:creationId xmlns:a16="http://schemas.microsoft.com/office/drawing/2014/main" xmlns="" id="{01E76EEB-35CF-4DD6-A07D-C7316924999B}"/>
              </a:ext>
            </a:extLst>
          </p:cNvPr>
          <p:cNvSpPr txBox="1">
            <a:spLocks/>
          </p:cNvSpPr>
          <p:nvPr/>
        </p:nvSpPr>
        <p:spPr>
          <a:xfrm>
            <a:off x="-328930" y="-103188"/>
            <a:ext cx="9738360" cy="965579"/>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800" b="1" dirty="0">
                <a:solidFill>
                  <a:schemeClr val="bg1"/>
                </a:solidFill>
              </a:rPr>
              <a:t> </a:t>
            </a:r>
          </a:p>
          <a:p>
            <a:pPr marL="0" indent="0">
              <a:spcBef>
                <a:spcPts val="0"/>
              </a:spcBef>
              <a:buNone/>
            </a:pPr>
            <a:r>
              <a:rPr lang="en-IE" sz="3600" b="1" dirty="0">
                <a:solidFill>
                  <a:schemeClr val="bg1"/>
                </a:solidFill>
              </a:rPr>
              <a:t>Residential </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4120312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5165D29-A556-4D0C-A088-E39314DA9577}"/>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384563"/>
            <a:ext cx="5334688" cy="4001016"/>
          </a:xfrm>
          <a:prstGeom prst="rect">
            <a:avLst/>
          </a:prstGeom>
        </p:spPr>
      </p:pic>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115780" y="4650156"/>
            <a:ext cx="3575661" cy="2681746"/>
          </a:xfrm>
          <a:prstGeom prst="rect">
            <a:avLst/>
          </a:prstGeom>
        </p:spPr>
      </p:pic>
      <p:pic>
        <p:nvPicPr>
          <p:cNvPr id="3" name="Picture 2">
            <a:extLst>
              <a:ext uri="{FF2B5EF4-FFF2-40B4-BE49-F238E27FC236}">
                <a16:creationId xmlns:a16="http://schemas.microsoft.com/office/drawing/2014/main" xmlns="" id="{B2D46DCB-12FD-4A37-97D2-91B2EE9DC14C}"/>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143059" y="4646534"/>
            <a:ext cx="4780339" cy="2703168"/>
          </a:xfrm>
          <a:prstGeom prst="rect">
            <a:avLst/>
          </a:prstGeom>
        </p:spPr>
      </p:pic>
      <p:pic>
        <p:nvPicPr>
          <p:cNvPr id="6" name="Picture 5">
            <a:extLst>
              <a:ext uri="{FF2B5EF4-FFF2-40B4-BE49-F238E27FC236}">
                <a16:creationId xmlns:a16="http://schemas.microsoft.com/office/drawing/2014/main" xmlns="" id="{99A5B464-3AA7-4C83-A68C-EC70CF2A0D82}"/>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5257800" y="0"/>
            <a:ext cx="4368800" cy="3853156"/>
          </a:xfrm>
          <a:prstGeom prst="rect">
            <a:avLst/>
          </a:prstGeom>
        </p:spPr>
      </p:pic>
      <p:pic>
        <p:nvPicPr>
          <p:cNvPr id="9" name="Picture 8">
            <a:extLst>
              <a:ext uri="{FF2B5EF4-FFF2-40B4-BE49-F238E27FC236}">
                <a16:creationId xmlns:a16="http://schemas.microsoft.com/office/drawing/2014/main" xmlns="" id="{EE382AC2-B01B-48B0-8FDE-5766E3B6FAEE}"/>
              </a:ext>
            </a:extLst>
          </p:cNvPr>
          <p:cNvPicPr>
            <a:picLocks noChangeAspect="1"/>
          </p:cNvPicPr>
          <p:nvPr/>
        </p:nvPicPr>
        <p:blipFill rotWithShape="1">
          <a:blip r:embed="rId7" cstate="screen">
            <a:extLst>
              <a:ext uri="{28A0092B-C50C-407E-A947-70E740481C1C}">
                <a14:useLocalDpi xmlns:a14="http://schemas.microsoft.com/office/drawing/2010/main" xmlns=""/>
              </a:ext>
            </a:extLst>
          </a:blip>
          <a:srcRect/>
          <a:stretch/>
        </p:blipFill>
        <p:spPr>
          <a:xfrm>
            <a:off x="-330200" y="2586372"/>
            <a:ext cx="4420952" cy="2104226"/>
          </a:xfrm>
          <a:prstGeom prst="rect">
            <a:avLst/>
          </a:prstGeom>
        </p:spPr>
      </p:pic>
      <p:pic>
        <p:nvPicPr>
          <p:cNvPr id="10" name="Picture 9">
            <a:extLst>
              <a:ext uri="{FF2B5EF4-FFF2-40B4-BE49-F238E27FC236}">
                <a16:creationId xmlns:a16="http://schemas.microsoft.com/office/drawing/2014/main" xmlns="" id="{60017565-6D2C-46F2-BC4E-B1F52806816A}"/>
              </a:ext>
            </a:extLst>
          </p:cNvPr>
          <p:cNvPicPr>
            <a:picLocks noChangeAspect="1"/>
          </p:cNvPicPr>
          <p:nvPr/>
        </p:nvPicPr>
        <p:blipFill rotWithShape="1">
          <a:blip r:embed="rId8" cstate="print">
            <a:extLst>
              <a:ext uri="{28A0092B-C50C-407E-A947-70E740481C1C}">
                <a14:useLocalDpi xmlns:a14="http://schemas.microsoft.com/office/drawing/2010/main" xmlns=""/>
              </a:ext>
            </a:extLst>
          </a:blip>
          <a:srcRect/>
          <a:stretch/>
        </p:blipFill>
        <p:spPr>
          <a:xfrm>
            <a:off x="4090752" y="2603500"/>
            <a:ext cx="6717007" cy="2087098"/>
          </a:xfrm>
          <a:prstGeom prst="rect">
            <a:avLst/>
          </a:prstGeom>
        </p:spPr>
      </p:pic>
      <p:pic>
        <p:nvPicPr>
          <p:cNvPr id="4" name="Picture 3">
            <a:extLst>
              <a:ext uri="{FF2B5EF4-FFF2-40B4-BE49-F238E27FC236}">
                <a16:creationId xmlns:a16="http://schemas.microsoft.com/office/drawing/2014/main" xmlns="" id="{A955E0B8-1603-48A5-923B-8CB0E40BEBCD}"/>
              </a:ext>
            </a:extLst>
          </p:cNvPr>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6635802" y="4684534"/>
            <a:ext cx="2609563" cy="2609563"/>
          </a:xfrm>
          <a:prstGeom prst="rect">
            <a:avLst/>
          </a:prstGeom>
        </p:spPr>
      </p:pic>
    </p:spTree>
    <p:extLst>
      <p:ext uri="{BB962C8B-B14F-4D97-AF65-F5344CB8AC3E}">
        <p14:creationId xmlns:p14="http://schemas.microsoft.com/office/powerpoint/2010/main" xmlns="" val="108827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256575"/>
            <a:ext cx="7848600" cy="4870791"/>
          </a:xfrm>
          <a:prstGeom prst="rect">
            <a:avLst/>
          </a:prstGeom>
        </p:spPr>
      </p:pic>
      <p:sp>
        <p:nvSpPr>
          <p:cNvPr id="7" name="Text Placeholder 2">
            <a:extLst>
              <a:ext uri="{FF2B5EF4-FFF2-40B4-BE49-F238E27FC236}">
                <a16:creationId xmlns:a16="http://schemas.microsoft.com/office/drawing/2014/main" xmlns="" id="{A9D2F99E-5077-4C3B-B64E-EBA23458F82B}"/>
              </a:ext>
            </a:extLst>
          </p:cNvPr>
          <p:cNvSpPr txBox="1">
            <a:spLocks/>
          </p:cNvSpPr>
          <p:nvPr/>
        </p:nvSpPr>
        <p:spPr>
          <a:xfrm>
            <a:off x="6126480" y="487680"/>
            <a:ext cx="3296921" cy="6450015"/>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IE" sz="2800" b="1" dirty="0">
              <a:solidFill>
                <a:schemeClr val="bg1"/>
              </a:solidFill>
            </a:endParaRPr>
          </a:p>
          <a:p>
            <a:pPr marL="0" indent="0">
              <a:spcBef>
                <a:spcPts val="1800"/>
              </a:spcBef>
              <a:buNone/>
            </a:pPr>
            <a:r>
              <a:rPr lang="en-IE" sz="2400" b="1" dirty="0">
                <a:solidFill>
                  <a:schemeClr val="bg1"/>
                </a:solidFill>
              </a:rPr>
              <a:t>Critical in building unity &amp; inter-connection </a:t>
            </a:r>
          </a:p>
          <a:p>
            <a:pPr marL="0" indent="0">
              <a:spcBef>
                <a:spcPts val="600"/>
              </a:spcBef>
              <a:buNone/>
            </a:pPr>
            <a:r>
              <a:rPr lang="en-IE" sz="2400" b="1" dirty="0">
                <a:solidFill>
                  <a:schemeClr val="bg1"/>
                </a:solidFill>
              </a:rPr>
              <a:t>Draw in:</a:t>
            </a:r>
          </a:p>
          <a:p>
            <a:pPr marL="0" indent="0">
              <a:spcBef>
                <a:spcPts val="600"/>
              </a:spcBef>
              <a:buNone/>
            </a:pPr>
            <a:r>
              <a:rPr lang="en-IE" sz="2400" b="1" dirty="0">
                <a:solidFill>
                  <a:schemeClr val="bg1"/>
                </a:solidFill>
              </a:rPr>
              <a:t>-Streets </a:t>
            </a:r>
          </a:p>
          <a:p>
            <a:pPr marL="0" indent="0">
              <a:spcBef>
                <a:spcPts val="600"/>
              </a:spcBef>
              <a:buNone/>
            </a:pPr>
            <a:r>
              <a:rPr lang="en-IE" sz="2400" b="1" dirty="0">
                <a:solidFill>
                  <a:schemeClr val="bg1"/>
                </a:solidFill>
              </a:rPr>
              <a:t>-squares / designed open public spaces </a:t>
            </a:r>
          </a:p>
          <a:p>
            <a:pPr marL="0" indent="0">
              <a:spcBef>
                <a:spcPts val="600"/>
              </a:spcBef>
              <a:buNone/>
            </a:pPr>
            <a:r>
              <a:rPr lang="en-IE" sz="2400" b="1" dirty="0">
                <a:solidFill>
                  <a:schemeClr val="bg1"/>
                </a:solidFill>
              </a:rPr>
              <a:t>-Parks</a:t>
            </a:r>
          </a:p>
          <a:p>
            <a:pPr marL="0" indent="0">
              <a:spcBef>
                <a:spcPts val="600"/>
              </a:spcBef>
              <a:buNone/>
            </a:pPr>
            <a:r>
              <a:rPr lang="en-IE" sz="2400" b="1" dirty="0">
                <a:solidFill>
                  <a:schemeClr val="bg1"/>
                </a:solidFill>
              </a:rPr>
              <a:t>-Water-bodies (lakes &amp; canal</a:t>
            </a:r>
          </a:p>
          <a:p>
            <a:pPr marL="0" indent="0">
              <a:spcBef>
                <a:spcPts val="1800"/>
              </a:spcBef>
              <a:buNone/>
            </a:pPr>
            <a:r>
              <a:rPr lang="en-IE" sz="2400" b="1" dirty="0">
                <a:solidFill>
                  <a:schemeClr val="bg1"/>
                </a:solidFill>
              </a:rPr>
              <a:t>Facilitates / encourages social contact, walking cycling </a:t>
            </a:r>
          </a:p>
        </p:txBody>
      </p:sp>
      <p:sp>
        <p:nvSpPr>
          <p:cNvPr id="8" name="Text Placeholder 2">
            <a:extLst>
              <a:ext uri="{FF2B5EF4-FFF2-40B4-BE49-F238E27FC236}">
                <a16:creationId xmlns:a16="http://schemas.microsoft.com/office/drawing/2014/main" xmlns="" id="{A970F54E-5185-4AA5-8B8F-30B3BC990E0D}"/>
              </a:ext>
            </a:extLst>
          </p:cNvPr>
          <p:cNvSpPr txBox="1">
            <a:spLocks/>
          </p:cNvSpPr>
          <p:nvPr/>
        </p:nvSpPr>
        <p:spPr>
          <a:xfrm>
            <a:off x="-328930" y="-103188"/>
            <a:ext cx="9738360" cy="965579"/>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800" b="1" dirty="0">
                <a:solidFill>
                  <a:schemeClr val="bg1"/>
                </a:solidFill>
              </a:rPr>
              <a:t> </a:t>
            </a:r>
          </a:p>
          <a:p>
            <a:pPr marL="0" indent="0">
              <a:spcBef>
                <a:spcPts val="0"/>
              </a:spcBef>
              <a:buNone/>
            </a:pPr>
            <a:r>
              <a:rPr lang="en-IE" sz="3600" b="1" dirty="0">
                <a:solidFill>
                  <a:schemeClr val="bg1"/>
                </a:solidFill>
              </a:rPr>
              <a:t>Public Realm</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3365151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62894" y="0"/>
            <a:ext cx="9869787" cy="6858000"/>
          </a:xfrm>
          <a:prstGeom prst="rect">
            <a:avLst/>
          </a:prstGeom>
        </p:spPr>
      </p:pic>
      <p:sp>
        <p:nvSpPr>
          <p:cNvPr id="8" name="Text Placeholder 2">
            <a:extLst>
              <a:ext uri="{FF2B5EF4-FFF2-40B4-BE49-F238E27FC236}">
                <a16:creationId xmlns:a16="http://schemas.microsoft.com/office/drawing/2014/main" xmlns="" id="{0667A387-1ED7-4BD1-ABAB-D1A0A6BB6332}"/>
              </a:ext>
            </a:extLst>
          </p:cNvPr>
          <p:cNvSpPr txBox="1">
            <a:spLocks/>
          </p:cNvSpPr>
          <p:nvPr/>
        </p:nvSpPr>
        <p:spPr>
          <a:xfrm>
            <a:off x="-1" y="862390"/>
            <a:ext cx="4206241" cy="6206687"/>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288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IE" sz="2800" b="1" dirty="0">
              <a:solidFill>
                <a:schemeClr val="bg1"/>
              </a:solidFill>
            </a:endParaRPr>
          </a:p>
          <a:p>
            <a:pPr marL="0" indent="0">
              <a:spcBef>
                <a:spcPts val="1800"/>
              </a:spcBef>
              <a:buNone/>
            </a:pPr>
            <a:r>
              <a:rPr lang="en-IE" sz="2400" b="1" dirty="0">
                <a:solidFill>
                  <a:schemeClr val="bg1"/>
                </a:solidFill>
              </a:rPr>
              <a:t>Public realm in Copenhagen </a:t>
            </a:r>
          </a:p>
          <a:p>
            <a:pPr marL="0" indent="0">
              <a:spcBef>
                <a:spcPts val="1800"/>
              </a:spcBef>
              <a:buNone/>
            </a:pPr>
            <a:r>
              <a:rPr lang="en-IE" sz="2400" b="1" dirty="0">
                <a:solidFill>
                  <a:schemeClr val="bg1"/>
                </a:solidFill>
              </a:rPr>
              <a:t>Art in Carlow </a:t>
            </a:r>
          </a:p>
          <a:p>
            <a:pPr marL="0" indent="0">
              <a:spcBef>
                <a:spcPts val="1800"/>
              </a:spcBef>
              <a:buNone/>
            </a:pPr>
            <a:r>
              <a:rPr lang="en-IE" sz="2400" b="1" dirty="0">
                <a:solidFill>
                  <a:schemeClr val="bg1"/>
                </a:solidFill>
              </a:rPr>
              <a:t>Literature in Listowel  </a:t>
            </a:r>
          </a:p>
          <a:p>
            <a:pPr marL="0" indent="0">
              <a:spcBef>
                <a:spcPts val="1800"/>
              </a:spcBef>
              <a:buNone/>
            </a:pPr>
            <a:r>
              <a:rPr lang="en-IE" sz="2400" b="1" dirty="0">
                <a:solidFill>
                  <a:schemeClr val="bg1"/>
                </a:solidFill>
              </a:rPr>
              <a:t>Traditional Music in Ennis</a:t>
            </a:r>
          </a:p>
          <a:p>
            <a:pPr marL="0" indent="0">
              <a:spcBef>
                <a:spcPts val="1800"/>
              </a:spcBef>
              <a:buNone/>
            </a:pPr>
            <a:r>
              <a:rPr lang="en-IE" sz="2400" b="1" dirty="0">
                <a:solidFill>
                  <a:schemeClr val="bg1"/>
                </a:solidFill>
              </a:rPr>
              <a:t>Contemporary music in Dingle</a:t>
            </a:r>
          </a:p>
          <a:p>
            <a:pPr marL="0" indent="0">
              <a:spcBef>
                <a:spcPts val="1800"/>
              </a:spcBef>
              <a:buNone/>
            </a:pPr>
            <a:r>
              <a:rPr lang="en-IE" sz="2400" b="1" dirty="0">
                <a:solidFill>
                  <a:schemeClr val="bg1"/>
                </a:solidFill>
              </a:rPr>
              <a:t>McAuley Place</a:t>
            </a:r>
          </a:p>
          <a:p>
            <a:pPr marL="0" indent="0">
              <a:spcBef>
                <a:spcPts val="1800"/>
              </a:spcBef>
              <a:buNone/>
            </a:pPr>
            <a:r>
              <a:rPr lang="en-IE" sz="2400" b="1" dirty="0">
                <a:solidFill>
                  <a:schemeClr val="bg1"/>
                </a:solidFill>
              </a:rPr>
              <a:t>Can Naas build a food ecology based on restaurants, markets, festivals, Kerry Foods Group? </a:t>
            </a:r>
          </a:p>
          <a:p>
            <a:pPr marL="0" indent="0">
              <a:spcBef>
                <a:spcPts val="1800"/>
              </a:spcBef>
              <a:buNone/>
            </a:pPr>
            <a:endParaRPr lang="en-IE" sz="2400" b="1" dirty="0">
              <a:solidFill>
                <a:schemeClr val="bg1"/>
              </a:solidFill>
            </a:endParaRPr>
          </a:p>
        </p:txBody>
      </p:sp>
      <p:sp>
        <p:nvSpPr>
          <p:cNvPr id="7" name="Text Placeholder 2">
            <a:extLst>
              <a:ext uri="{FF2B5EF4-FFF2-40B4-BE49-F238E27FC236}">
                <a16:creationId xmlns:a16="http://schemas.microsoft.com/office/drawing/2014/main" xmlns="" id="{12E6E27F-8AF5-47EA-AC41-1305DE3B7A7D}"/>
              </a:ext>
            </a:extLst>
          </p:cNvPr>
          <p:cNvSpPr txBox="1">
            <a:spLocks/>
          </p:cNvSpPr>
          <p:nvPr/>
        </p:nvSpPr>
        <p:spPr>
          <a:xfrm>
            <a:off x="-328930" y="-103188"/>
            <a:ext cx="9738360" cy="965579"/>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800" b="1" dirty="0">
                <a:solidFill>
                  <a:schemeClr val="bg1"/>
                </a:solidFill>
              </a:rPr>
              <a:t> </a:t>
            </a:r>
          </a:p>
          <a:p>
            <a:pPr marL="0" indent="0">
              <a:spcBef>
                <a:spcPts val="0"/>
              </a:spcBef>
              <a:buNone/>
            </a:pPr>
            <a:r>
              <a:rPr lang="en-IE" sz="3600" b="1" dirty="0">
                <a:solidFill>
                  <a:schemeClr val="bg1"/>
                </a:solidFill>
              </a:rPr>
              <a:t>Positively subversive topics </a:t>
            </a:r>
            <a:endParaRPr lang="en-IE" sz="2400" b="1" dirty="0">
              <a:solidFill>
                <a:schemeClr val="bg1"/>
              </a:solidFill>
            </a:endParaRP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1874644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35571" y="0"/>
            <a:ext cx="10714344" cy="7137400"/>
          </a:xfrm>
          <a:prstGeom prst="rect">
            <a:avLst/>
          </a:prstGeom>
        </p:spPr>
      </p:pic>
      <p:sp>
        <p:nvSpPr>
          <p:cNvPr id="3" name="Rectangle 2">
            <a:extLst>
              <a:ext uri="{FF2B5EF4-FFF2-40B4-BE49-F238E27FC236}">
                <a16:creationId xmlns:a16="http://schemas.microsoft.com/office/drawing/2014/main" xmlns="" id="{4E79BA37-C656-41BF-A05D-05E6BACD9D95}"/>
              </a:ext>
            </a:extLst>
          </p:cNvPr>
          <p:cNvSpPr/>
          <p:nvPr/>
        </p:nvSpPr>
        <p:spPr>
          <a:xfrm>
            <a:off x="-212271" y="-349704"/>
            <a:ext cx="3793671"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2">
            <a:extLst>
              <a:ext uri="{FF2B5EF4-FFF2-40B4-BE49-F238E27FC236}">
                <a16:creationId xmlns:a16="http://schemas.microsoft.com/office/drawing/2014/main" xmlns="" id="{196CCDF4-A3B2-40AC-B0EE-0BADD47A446E}"/>
              </a:ext>
            </a:extLst>
          </p:cNvPr>
          <p:cNvSpPr txBox="1">
            <a:spLocks/>
          </p:cNvSpPr>
          <p:nvPr/>
        </p:nvSpPr>
        <p:spPr>
          <a:xfrm>
            <a:off x="269467" y="902087"/>
            <a:ext cx="3173093" cy="5540959"/>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3600" b="1" dirty="0">
                <a:solidFill>
                  <a:schemeClr val="bg1"/>
                </a:solidFill>
              </a:rPr>
              <a:t>Market Place Kilkenny</a:t>
            </a:r>
          </a:p>
          <a:p>
            <a:pPr marL="0" indent="0">
              <a:buNone/>
            </a:pPr>
            <a:endParaRPr lang="en-IE" sz="3600" b="1" dirty="0">
              <a:solidFill>
                <a:schemeClr val="bg1"/>
              </a:solidFill>
            </a:endParaRPr>
          </a:p>
          <a:p>
            <a:pPr marL="0" indent="0">
              <a:buNone/>
            </a:pPr>
            <a:endParaRPr lang="en-IE" sz="3200" b="1" dirty="0">
              <a:solidFill>
                <a:schemeClr val="accent2">
                  <a:lumMod val="40000"/>
                  <a:lumOff val="60000"/>
                </a:schemeClr>
              </a:solidFill>
            </a:endParaRPr>
          </a:p>
          <a:p>
            <a:pPr marL="0" indent="0">
              <a:spcBef>
                <a:spcPts val="1200"/>
              </a:spcBef>
              <a:buNone/>
            </a:pPr>
            <a:r>
              <a:rPr lang="en-IE" sz="3200" b="1" dirty="0">
                <a:solidFill>
                  <a:schemeClr val="accent2">
                    <a:lumMod val="40000"/>
                    <a:lumOff val="60000"/>
                  </a:schemeClr>
                </a:solidFill>
              </a:rPr>
              <a:t> </a:t>
            </a:r>
            <a:endParaRPr lang="en-IE" sz="3200" b="1" dirty="0">
              <a:solidFill>
                <a:schemeClr val="bg1"/>
              </a:solidFill>
            </a:endParaRPr>
          </a:p>
          <a:p>
            <a:pPr marL="0" indent="0">
              <a:buNone/>
            </a:pPr>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Tree>
    <p:extLst>
      <p:ext uri="{BB962C8B-B14F-4D97-AF65-F5344CB8AC3E}">
        <p14:creationId xmlns:p14="http://schemas.microsoft.com/office/powerpoint/2010/main" xmlns="" val="631422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358471"/>
            <a:ext cx="9844737" cy="7383553"/>
          </a:xfrm>
          <a:prstGeom prst="rect">
            <a:avLst/>
          </a:prstGeom>
        </p:spPr>
      </p:pic>
      <p:sp>
        <p:nvSpPr>
          <p:cNvPr id="6" name="Text Placeholder 2">
            <a:extLst>
              <a:ext uri="{FF2B5EF4-FFF2-40B4-BE49-F238E27FC236}">
                <a16:creationId xmlns:a16="http://schemas.microsoft.com/office/drawing/2014/main" xmlns="" id="{800208A3-EC71-4828-B936-B2D120C6FD79}"/>
              </a:ext>
            </a:extLst>
          </p:cNvPr>
          <p:cNvSpPr txBox="1">
            <a:spLocks/>
          </p:cNvSpPr>
          <p:nvPr/>
        </p:nvSpPr>
        <p:spPr>
          <a:xfrm>
            <a:off x="-3975858" y="509679"/>
            <a:ext cx="3429506" cy="1133474"/>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Movement </a:t>
            </a:r>
          </a:p>
          <a:p>
            <a:pPr marL="0" indent="0">
              <a:spcBef>
                <a:spcPts val="0"/>
              </a:spcBef>
              <a:buNone/>
            </a:pPr>
            <a:endParaRPr lang="en-IE" sz="2400" b="1" dirty="0">
              <a:solidFill>
                <a:schemeClr val="bg1"/>
              </a:solidFill>
            </a:endParaRPr>
          </a:p>
        </p:txBody>
      </p:sp>
      <p:sp>
        <p:nvSpPr>
          <p:cNvPr id="8" name="Text Placeholder 2">
            <a:extLst>
              <a:ext uri="{FF2B5EF4-FFF2-40B4-BE49-F238E27FC236}">
                <a16:creationId xmlns:a16="http://schemas.microsoft.com/office/drawing/2014/main" xmlns="" id="{0667A387-1ED7-4BD1-ABAB-D1A0A6BB6332}"/>
              </a:ext>
            </a:extLst>
          </p:cNvPr>
          <p:cNvSpPr txBox="1">
            <a:spLocks/>
          </p:cNvSpPr>
          <p:nvPr/>
        </p:nvSpPr>
        <p:spPr>
          <a:xfrm>
            <a:off x="2103121" y="509679"/>
            <a:ext cx="3870960" cy="6348322"/>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55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endParaRPr lang="en-IE" sz="2800" b="1" dirty="0">
              <a:solidFill>
                <a:schemeClr val="bg1"/>
              </a:solidFill>
            </a:endParaRPr>
          </a:p>
          <a:p>
            <a:pPr marL="0" indent="0">
              <a:spcBef>
                <a:spcPts val="1800"/>
              </a:spcBef>
              <a:buNone/>
            </a:pPr>
            <a:r>
              <a:rPr lang="en-IE" sz="2400" b="1" dirty="0">
                <a:solidFill>
                  <a:schemeClr val="bg1"/>
                </a:solidFill>
              </a:rPr>
              <a:t>Movement is there to serve Naas, not vice-versa</a:t>
            </a:r>
          </a:p>
          <a:p>
            <a:pPr marL="0" indent="0">
              <a:spcBef>
                <a:spcPts val="1800"/>
              </a:spcBef>
              <a:buNone/>
            </a:pPr>
            <a:r>
              <a:rPr lang="en-IE" sz="2400" b="1" dirty="0">
                <a:solidFill>
                  <a:schemeClr val="bg1"/>
                </a:solidFill>
              </a:rPr>
              <a:t>Re-balance in multiple areas </a:t>
            </a:r>
          </a:p>
          <a:p>
            <a:pPr marL="0" indent="0">
              <a:spcBef>
                <a:spcPts val="1800"/>
              </a:spcBef>
              <a:buNone/>
            </a:pPr>
            <a:r>
              <a:rPr lang="en-IE" sz="2400" b="1" dirty="0">
                <a:solidFill>
                  <a:schemeClr val="bg1"/>
                </a:solidFill>
              </a:rPr>
              <a:t>Anticipate Dublin-Naas Greenway</a:t>
            </a:r>
          </a:p>
          <a:p>
            <a:pPr marL="0" indent="0">
              <a:spcBef>
                <a:spcPts val="1800"/>
              </a:spcBef>
              <a:buNone/>
            </a:pPr>
            <a:r>
              <a:rPr lang="en-IE" sz="2400" b="1" dirty="0">
                <a:solidFill>
                  <a:schemeClr val="bg1"/>
                </a:solidFill>
              </a:rPr>
              <a:t>Connect Naas to its hinterland </a:t>
            </a:r>
          </a:p>
          <a:p>
            <a:pPr marL="0" indent="0">
              <a:spcBef>
                <a:spcPts val="1800"/>
              </a:spcBef>
              <a:buNone/>
            </a:pPr>
            <a:r>
              <a:rPr lang="en-IE" sz="2400" b="1" dirty="0">
                <a:solidFill>
                  <a:schemeClr val="bg1"/>
                </a:solidFill>
              </a:rPr>
              <a:t>Create a diverse movement network that supports cycling and walking, connects and exploits key places within Naas </a:t>
            </a:r>
          </a:p>
        </p:txBody>
      </p:sp>
      <p:sp>
        <p:nvSpPr>
          <p:cNvPr id="7" name="Text Placeholder 2">
            <a:extLst>
              <a:ext uri="{FF2B5EF4-FFF2-40B4-BE49-F238E27FC236}">
                <a16:creationId xmlns:a16="http://schemas.microsoft.com/office/drawing/2014/main" xmlns="" id="{207A3826-DF67-42B8-8920-73A2DC0A51EF}"/>
              </a:ext>
            </a:extLst>
          </p:cNvPr>
          <p:cNvSpPr txBox="1">
            <a:spLocks/>
          </p:cNvSpPr>
          <p:nvPr/>
        </p:nvSpPr>
        <p:spPr>
          <a:xfrm>
            <a:off x="-328930" y="-103188"/>
            <a:ext cx="9738360" cy="965579"/>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IE" sz="2800" b="1" dirty="0">
                <a:solidFill>
                  <a:schemeClr val="bg1"/>
                </a:solidFill>
              </a:rPr>
              <a:t> </a:t>
            </a:r>
          </a:p>
          <a:p>
            <a:pPr marL="0" indent="0">
              <a:spcBef>
                <a:spcPts val="0"/>
              </a:spcBef>
              <a:buNone/>
            </a:pPr>
            <a:r>
              <a:rPr lang="en-IE" sz="3600" b="1" dirty="0">
                <a:solidFill>
                  <a:schemeClr val="bg1"/>
                </a:solidFill>
              </a:rPr>
              <a:t>Movement</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4005168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416322" y="1294402"/>
            <a:ext cx="8399276" cy="5176736"/>
          </a:xfrm>
          <a:noFill/>
        </p:spPr>
        <p:txBody>
          <a:bodyPr>
            <a:noAutofit/>
          </a:bodyPr>
          <a:lstStyle/>
          <a:p>
            <a:pPr marL="0" indent="0">
              <a:lnSpc>
                <a:spcPct val="70000"/>
              </a:lnSpc>
              <a:spcBef>
                <a:spcPts val="0"/>
              </a:spcBef>
              <a:buNone/>
            </a:pPr>
            <a:r>
              <a:rPr lang="en-IE" sz="20000" b="1" dirty="0">
                <a:solidFill>
                  <a:schemeClr val="bg1"/>
                </a:solidFill>
              </a:rPr>
              <a:t>Overall context </a:t>
            </a:r>
          </a:p>
        </p:txBody>
      </p:sp>
    </p:spTree>
    <p:extLst>
      <p:ext uri="{BB962C8B-B14F-4D97-AF65-F5344CB8AC3E}">
        <p14:creationId xmlns:p14="http://schemas.microsoft.com/office/powerpoint/2010/main" xmlns="" val="537056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372362" y="1345959"/>
            <a:ext cx="8399276" cy="5176736"/>
          </a:xfrm>
          <a:noFill/>
        </p:spPr>
        <p:txBody>
          <a:bodyPr>
            <a:noAutofit/>
          </a:bodyPr>
          <a:lstStyle/>
          <a:p>
            <a:pPr marL="0" indent="0" algn="ctr">
              <a:spcBef>
                <a:spcPts val="0"/>
              </a:spcBef>
              <a:buNone/>
            </a:pPr>
            <a:r>
              <a:rPr lang="en-IE" sz="9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Naas Consultation</a:t>
            </a:r>
            <a:endParaRPr lang="en-IE" sz="9600" b="1" dirty="0">
              <a:solidFill>
                <a:schemeClr val="bg1"/>
              </a:solidFill>
            </a:endParaRPr>
          </a:p>
        </p:txBody>
      </p:sp>
    </p:spTree>
    <p:extLst>
      <p:ext uri="{BB962C8B-B14F-4D97-AF65-F5344CB8AC3E}">
        <p14:creationId xmlns:p14="http://schemas.microsoft.com/office/powerpoint/2010/main" xmlns="" val="940886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820211B-FFB8-4551-AA37-74ADF1979B44}"/>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prstClr val="white"/>
              </a:solidFill>
              <a:latin typeface="Calibri" panose="020F0502020204030204"/>
            </a:endParaRPr>
          </a:p>
        </p:txBody>
      </p:sp>
      <p:sp>
        <p:nvSpPr>
          <p:cNvPr id="4" name="Text Placeholder 2">
            <a:extLst>
              <a:ext uri="{FF2B5EF4-FFF2-40B4-BE49-F238E27FC236}">
                <a16:creationId xmlns:a16="http://schemas.microsoft.com/office/drawing/2014/main" xmlns="" id="{6BBD5B7C-680C-4993-BECE-49E63B1A94EF}"/>
              </a:ext>
            </a:extLst>
          </p:cNvPr>
          <p:cNvSpPr txBox="1">
            <a:spLocks/>
          </p:cNvSpPr>
          <p:nvPr/>
        </p:nvSpPr>
        <p:spPr>
          <a:xfrm>
            <a:off x="509587" y="438150"/>
            <a:ext cx="8124825" cy="5981700"/>
          </a:xfrm>
          <a:prstGeom prst="rect">
            <a:avLst/>
          </a:prstGeom>
          <a:noFill/>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b="1" dirty="0">
                <a:solidFill>
                  <a:schemeClr val="bg1"/>
                </a:solidFill>
              </a:rPr>
              <a:t>Red-Threads from first Plenary</a:t>
            </a:r>
            <a:endParaRPr lang="en-IE" sz="3200" b="1" dirty="0">
              <a:solidFill>
                <a:schemeClr val="bg1"/>
              </a:solidFill>
            </a:endParaRPr>
          </a:p>
          <a:p>
            <a:pPr lvl="0"/>
            <a:r>
              <a:rPr lang="en-US" sz="2400" dirty="0">
                <a:solidFill>
                  <a:schemeClr val="bg1"/>
                </a:solidFill>
              </a:rPr>
              <a:t>Great </a:t>
            </a:r>
            <a:r>
              <a:rPr lang="en-US" sz="2400" dirty="0">
                <a:solidFill>
                  <a:srgbClr val="FFFF00"/>
                </a:solidFill>
              </a:rPr>
              <a:t>Heritage assets lying un-used and vacant</a:t>
            </a:r>
            <a:r>
              <a:rPr lang="en-US" sz="2400" dirty="0">
                <a:solidFill>
                  <a:schemeClr val="bg1"/>
                </a:solidFill>
              </a:rPr>
              <a:t>…David’s Castle, Canals, </a:t>
            </a:r>
            <a:r>
              <a:rPr lang="en-US" sz="2400" dirty="0" err="1">
                <a:solidFill>
                  <a:schemeClr val="bg1"/>
                </a:solidFill>
              </a:rPr>
              <a:t>Jigginstown</a:t>
            </a:r>
            <a:r>
              <a:rPr lang="en-US" sz="2400" dirty="0">
                <a:solidFill>
                  <a:schemeClr val="bg1"/>
                </a:solidFill>
              </a:rPr>
              <a:t>, Leinster Mills </a:t>
            </a:r>
            <a:endParaRPr lang="en-IE" sz="2400" dirty="0">
              <a:solidFill>
                <a:schemeClr val="bg1"/>
              </a:solidFill>
            </a:endParaRPr>
          </a:p>
          <a:p>
            <a:pPr lvl="0"/>
            <a:r>
              <a:rPr lang="en-US" sz="2400" dirty="0">
                <a:solidFill>
                  <a:srgbClr val="FFFF00"/>
                </a:solidFill>
              </a:rPr>
              <a:t>Movement/Traffic a huge issue</a:t>
            </a:r>
            <a:r>
              <a:rPr lang="en-US" sz="2400" dirty="0">
                <a:solidFill>
                  <a:schemeClr val="bg1"/>
                </a:solidFill>
              </a:rPr>
              <a:t>, even without further development</a:t>
            </a:r>
            <a:endParaRPr lang="en-IE" sz="2400" dirty="0">
              <a:solidFill>
                <a:schemeClr val="bg1"/>
              </a:solidFill>
            </a:endParaRPr>
          </a:p>
          <a:p>
            <a:pPr lvl="0"/>
            <a:r>
              <a:rPr lang="en-US" sz="2400" dirty="0">
                <a:solidFill>
                  <a:schemeClr val="bg1"/>
                </a:solidFill>
              </a:rPr>
              <a:t>Positive economic platform, </a:t>
            </a:r>
            <a:r>
              <a:rPr lang="en-US" sz="2400" dirty="0">
                <a:solidFill>
                  <a:srgbClr val="FFFF00"/>
                </a:solidFill>
              </a:rPr>
              <a:t>Kerry a big fish to land, but must build on this</a:t>
            </a:r>
            <a:endParaRPr lang="en-IE" sz="2400" dirty="0">
              <a:solidFill>
                <a:srgbClr val="FFFF00"/>
              </a:solidFill>
            </a:endParaRPr>
          </a:p>
          <a:p>
            <a:pPr lvl="0"/>
            <a:r>
              <a:rPr lang="en-US" sz="2400" dirty="0">
                <a:solidFill>
                  <a:srgbClr val="FFFF00"/>
                </a:solidFill>
              </a:rPr>
              <a:t>Town-</a:t>
            </a:r>
            <a:r>
              <a:rPr lang="en-US" sz="2400" dirty="0" err="1">
                <a:solidFill>
                  <a:srgbClr val="FFFF00"/>
                </a:solidFill>
              </a:rPr>
              <a:t>centre</a:t>
            </a:r>
            <a:r>
              <a:rPr lang="en-US" sz="2400" dirty="0">
                <a:solidFill>
                  <a:srgbClr val="FFFF00"/>
                </a:solidFill>
              </a:rPr>
              <a:t> in trouble </a:t>
            </a:r>
            <a:r>
              <a:rPr lang="en-US" sz="2400" dirty="0">
                <a:solidFill>
                  <a:schemeClr val="bg1"/>
                </a:solidFill>
              </a:rPr>
              <a:t>on many fronts, needs multiple strategies</a:t>
            </a:r>
            <a:endParaRPr lang="en-IE" sz="2400" dirty="0">
              <a:solidFill>
                <a:schemeClr val="bg1"/>
              </a:solidFill>
            </a:endParaRPr>
          </a:p>
          <a:p>
            <a:pPr lvl="0"/>
            <a:r>
              <a:rPr lang="en-US" sz="2400" dirty="0">
                <a:solidFill>
                  <a:schemeClr val="bg1"/>
                </a:solidFill>
              </a:rPr>
              <a:t>Good sports clubs but big </a:t>
            </a:r>
            <a:r>
              <a:rPr lang="en-US" sz="2400" dirty="0">
                <a:solidFill>
                  <a:srgbClr val="FFFF00"/>
                </a:solidFill>
              </a:rPr>
              <a:t>shortage of playing fields </a:t>
            </a:r>
            <a:endParaRPr lang="en-IE" sz="2400" dirty="0">
              <a:solidFill>
                <a:srgbClr val="FFFF00"/>
              </a:solidFill>
            </a:endParaRPr>
          </a:p>
          <a:p>
            <a:pPr lvl="0"/>
            <a:r>
              <a:rPr lang="en-US" sz="2400" dirty="0">
                <a:solidFill>
                  <a:schemeClr val="bg1"/>
                </a:solidFill>
              </a:rPr>
              <a:t>New neighbourhoods must have </a:t>
            </a:r>
            <a:r>
              <a:rPr lang="en-US" sz="2400" dirty="0">
                <a:solidFill>
                  <a:srgbClr val="FFFF00"/>
                </a:solidFill>
              </a:rPr>
              <a:t>local facilities/social infrastructure</a:t>
            </a:r>
            <a:endParaRPr lang="en-IE" sz="2400" dirty="0">
              <a:solidFill>
                <a:srgbClr val="FFFF00"/>
              </a:solidFill>
            </a:endParaRPr>
          </a:p>
          <a:p>
            <a:pPr lvl="0"/>
            <a:r>
              <a:rPr lang="en-US" sz="2400" dirty="0">
                <a:solidFill>
                  <a:srgbClr val="FFFF00"/>
                </a:solidFill>
              </a:rPr>
              <a:t>Mc </a:t>
            </a:r>
            <a:r>
              <a:rPr lang="en-US" sz="2400" dirty="0" err="1">
                <a:solidFill>
                  <a:srgbClr val="FFFF00"/>
                </a:solidFill>
              </a:rPr>
              <a:t>Auley</a:t>
            </a:r>
            <a:r>
              <a:rPr lang="en-US" sz="2400" dirty="0">
                <a:solidFill>
                  <a:srgbClr val="FFFF00"/>
                </a:solidFill>
              </a:rPr>
              <a:t> Place a great exemplar</a:t>
            </a:r>
            <a:r>
              <a:rPr lang="en-US" sz="2400" dirty="0">
                <a:solidFill>
                  <a:schemeClr val="bg1"/>
                </a:solidFill>
              </a:rPr>
              <a:t>. Apply the thinking to other areas.</a:t>
            </a:r>
            <a:endParaRPr lang="en-IE" sz="2400" dirty="0">
              <a:solidFill>
                <a:schemeClr val="bg1"/>
              </a:solidFill>
            </a:endParaRPr>
          </a:p>
          <a:p>
            <a:pPr lvl="0"/>
            <a:r>
              <a:rPr lang="en-US" sz="2400" dirty="0">
                <a:solidFill>
                  <a:schemeClr val="bg1"/>
                </a:solidFill>
              </a:rPr>
              <a:t>Action needed now - We are </a:t>
            </a:r>
            <a:r>
              <a:rPr lang="en-US" sz="2400" dirty="0">
                <a:solidFill>
                  <a:srgbClr val="FFFF00"/>
                </a:solidFill>
              </a:rPr>
              <a:t>tired of Plans going nowhere</a:t>
            </a:r>
            <a:endParaRPr lang="en-IE" dirty="0">
              <a:solidFill>
                <a:srgbClr val="FFFF00"/>
              </a:solidFill>
            </a:endParaRPr>
          </a:p>
          <a:p>
            <a:pPr>
              <a:spcBef>
                <a:spcPts val="1350"/>
              </a:spcBef>
            </a:pPr>
            <a:endParaRPr lang="en-IE" sz="2700" b="1" dirty="0">
              <a:solidFill>
                <a:prstClr val="white"/>
              </a:solidFill>
              <a:latin typeface="Calibri" panose="020F0502020204030204"/>
            </a:endParaRPr>
          </a:p>
          <a:p>
            <a:pPr marL="0" indent="0">
              <a:spcBef>
                <a:spcPts val="1350"/>
              </a:spcBef>
              <a:buNone/>
            </a:pPr>
            <a:endParaRPr lang="en-IE" sz="2700" b="1" dirty="0">
              <a:solidFill>
                <a:prstClr val="white"/>
              </a:solidFill>
              <a:latin typeface="Calibri" panose="020F0502020204030204"/>
            </a:endParaRPr>
          </a:p>
        </p:txBody>
      </p:sp>
    </p:spTree>
    <p:extLst>
      <p:ext uri="{BB962C8B-B14F-4D97-AF65-F5344CB8AC3E}">
        <p14:creationId xmlns:p14="http://schemas.microsoft.com/office/powerpoint/2010/main" xmlns="" val="2115085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820211B-FFB8-4551-AA37-74ADF1979B44}"/>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prstClr val="white"/>
              </a:solidFill>
              <a:latin typeface="Calibri" panose="020F0502020204030204"/>
            </a:endParaRPr>
          </a:p>
        </p:txBody>
      </p:sp>
      <p:sp>
        <p:nvSpPr>
          <p:cNvPr id="4" name="Text Placeholder 2">
            <a:extLst>
              <a:ext uri="{FF2B5EF4-FFF2-40B4-BE49-F238E27FC236}">
                <a16:creationId xmlns:a16="http://schemas.microsoft.com/office/drawing/2014/main" xmlns="" id="{6BBD5B7C-680C-4993-BECE-49E63B1A94EF}"/>
              </a:ext>
            </a:extLst>
          </p:cNvPr>
          <p:cNvSpPr txBox="1">
            <a:spLocks/>
          </p:cNvSpPr>
          <p:nvPr/>
        </p:nvSpPr>
        <p:spPr>
          <a:xfrm>
            <a:off x="509587" y="238125"/>
            <a:ext cx="8124825" cy="6372225"/>
          </a:xfrm>
          <a:prstGeom prst="rect">
            <a:avLst/>
          </a:prstGeom>
          <a:noFill/>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solidFill>
                  <a:schemeClr val="bg1"/>
                </a:solidFill>
              </a:rPr>
              <a:t>Role of Naas as County Town</a:t>
            </a:r>
            <a:endParaRPr lang="en-IE" sz="2400" b="1" dirty="0">
              <a:solidFill>
                <a:schemeClr val="bg1"/>
              </a:solidFill>
            </a:endParaRPr>
          </a:p>
          <a:p>
            <a:pPr lvl="0">
              <a:spcBef>
                <a:spcPts val="500"/>
              </a:spcBef>
            </a:pPr>
            <a:r>
              <a:rPr lang="en-US" dirty="0">
                <a:solidFill>
                  <a:schemeClr val="bg1"/>
                </a:solidFill>
              </a:rPr>
              <a:t>Create a position of </a:t>
            </a:r>
            <a:r>
              <a:rPr lang="en-US" dirty="0">
                <a:solidFill>
                  <a:srgbClr val="FFFF00"/>
                </a:solidFill>
              </a:rPr>
              <a:t>Naas Town Centre Project Manager</a:t>
            </a:r>
            <a:endParaRPr lang="en-IE" dirty="0">
              <a:solidFill>
                <a:srgbClr val="FFFF00"/>
              </a:solidFill>
            </a:endParaRPr>
          </a:p>
          <a:p>
            <a:pPr lvl="0">
              <a:spcBef>
                <a:spcPts val="500"/>
              </a:spcBef>
            </a:pPr>
            <a:r>
              <a:rPr lang="en-US" dirty="0">
                <a:solidFill>
                  <a:schemeClr val="bg1"/>
                </a:solidFill>
              </a:rPr>
              <a:t>Naas-town of the </a:t>
            </a:r>
            <a:r>
              <a:rPr lang="en-US" dirty="0">
                <a:solidFill>
                  <a:srgbClr val="FFFF00"/>
                </a:solidFill>
              </a:rPr>
              <a:t>3 </a:t>
            </a:r>
            <a:r>
              <a:rPr lang="en-US" dirty="0" err="1">
                <a:solidFill>
                  <a:srgbClr val="FFFF00"/>
                </a:solidFill>
              </a:rPr>
              <a:t>Harbours</a:t>
            </a:r>
            <a:endParaRPr lang="en-IE" dirty="0">
              <a:solidFill>
                <a:srgbClr val="FFFF00"/>
              </a:solidFill>
            </a:endParaRPr>
          </a:p>
          <a:p>
            <a:pPr marL="0" indent="0">
              <a:buNone/>
            </a:pPr>
            <a:endParaRPr lang="en-IE" sz="1200" dirty="0">
              <a:solidFill>
                <a:schemeClr val="bg1"/>
              </a:solidFill>
            </a:endParaRPr>
          </a:p>
          <a:p>
            <a:pPr marL="0" indent="0">
              <a:buNone/>
            </a:pPr>
            <a:r>
              <a:rPr lang="en-US" sz="2400" b="1" dirty="0">
                <a:solidFill>
                  <a:schemeClr val="bg1"/>
                </a:solidFill>
              </a:rPr>
              <a:t>Economic theme</a:t>
            </a:r>
            <a:endParaRPr lang="en-IE" sz="2400" b="1" dirty="0">
              <a:solidFill>
                <a:schemeClr val="bg1"/>
              </a:solidFill>
            </a:endParaRPr>
          </a:p>
          <a:p>
            <a:pPr lvl="0">
              <a:spcBef>
                <a:spcPts val="500"/>
              </a:spcBef>
            </a:pPr>
            <a:r>
              <a:rPr lang="en-US" dirty="0">
                <a:solidFill>
                  <a:srgbClr val="FFFF00"/>
                </a:solidFill>
              </a:rPr>
              <a:t>Kerry</a:t>
            </a:r>
            <a:r>
              <a:rPr lang="en-US" dirty="0">
                <a:solidFill>
                  <a:schemeClr val="bg1"/>
                </a:solidFill>
              </a:rPr>
              <a:t> a huge success, but it must be </a:t>
            </a:r>
            <a:r>
              <a:rPr lang="en-US" dirty="0">
                <a:solidFill>
                  <a:srgbClr val="FFFF00"/>
                </a:solidFill>
              </a:rPr>
              <a:t>leveraged</a:t>
            </a:r>
            <a:endParaRPr lang="en-IE" dirty="0">
              <a:solidFill>
                <a:srgbClr val="FFFF00"/>
              </a:solidFill>
            </a:endParaRPr>
          </a:p>
          <a:p>
            <a:pPr lvl="0">
              <a:spcBef>
                <a:spcPts val="500"/>
              </a:spcBef>
            </a:pPr>
            <a:r>
              <a:rPr lang="en-US" dirty="0">
                <a:solidFill>
                  <a:srgbClr val="FFFF00"/>
                </a:solidFill>
              </a:rPr>
              <a:t>IDA and Enterprise Ireland </a:t>
            </a:r>
            <a:r>
              <a:rPr lang="en-US" dirty="0">
                <a:solidFill>
                  <a:schemeClr val="bg1"/>
                </a:solidFill>
              </a:rPr>
              <a:t>have recognized Naas for innovation</a:t>
            </a:r>
            <a:endParaRPr lang="en-IE" dirty="0">
              <a:solidFill>
                <a:schemeClr val="bg1"/>
              </a:solidFill>
            </a:endParaRPr>
          </a:p>
          <a:p>
            <a:pPr marL="0" indent="0">
              <a:buNone/>
            </a:pPr>
            <a:endParaRPr lang="en-US" sz="1200" b="1" dirty="0">
              <a:solidFill>
                <a:schemeClr val="bg1"/>
              </a:solidFill>
            </a:endParaRPr>
          </a:p>
          <a:p>
            <a:pPr marL="0" indent="0">
              <a:buNone/>
            </a:pPr>
            <a:r>
              <a:rPr lang="en-US" sz="2400" b="1" dirty="0">
                <a:solidFill>
                  <a:schemeClr val="bg1"/>
                </a:solidFill>
              </a:rPr>
              <a:t>Social and Community</a:t>
            </a:r>
            <a:endParaRPr lang="en-IE" sz="2400" b="1" dirty="0">
              <a:solidFill>
                <a:schemeClr val="bg1"/>
              </a:solidFill>
            </a:endParaRPr>
          </a:p>
          <a:p>
            <a:r>
              <a:rPr lang="en-US" dirty="0">
                <a:solidFill>
                  <a:schemeClr val="bg1"/>
                </a:solidFill>
              </a:rPr>
              <a:t>Existing Family-friendly environment</a:t>
            </a:r>
            <a:endParaRPr lang="en-IE" dirty="0">
              <a:solidFill>
                <a:schemeClr val="bg1"/>
              </a:solidFill>
            </a:endParaRPr>
          </a:p>
          <a:p>
            <a:r>
              <a:rPr lang="en-US" dirty="0">
                <a:solidFill>
                  <a:schemeClr val="bg1"/>
                </a:solidFill>
              </a:rPr>
              <a:t>Developer’s need to consider wider requirements within town</a:t>
            </a:r>
            <a:endParaRPr lang="en-IE" dirty="0">
              <a:solidFill>
                <a:schemeClr val="bg1"/>
              </a:solidFill>
            </a:endParaRPr>
          </a:p>
          <a:p>
            <a:pPr lvl="0"/>
            <a:r>
              <a:rPr lang="en-US" dirty="0">
                <a:solidFill>
                  <a:schemeClr val="bg1"/>
                </a:solidFill>
              </a:rPr>
              <a:t>Community infrastructure lacking in local areas</a:t>
            </a:r>
          </a:p>
          <a:p>
            <a:pPr marL="0" lvl="0" indent="0">
              <a:buNone/>
            </a:pPr>
            <a:endParaRPr lang="en-US" sz="1200" dirty="0">
              <a:solidFill>
                <a:schemeClr val="bg1"/>
              </a:solidFill>
            </a:endParaRPr>
          </a:p>
          <a:p>
            <a:pPr marL="0" indent="0">
              <a:buNone/>
            </a:pPr>
            <a:r>
              <a:rPr lang="en-US" sz="2400" b="1" dirty="0">
                <a:solidFill>
                  <a:schemeClr val="bg1"/>
                </a:solidFill>
              </a:rPr>
              <a:t>Living in Naas</a:t>
            </a:r>
            <a:endParaRPr lang="en-IE" sz="2400" b="1" dirty="0">
              <a:solidFill>
                <a:schemeClr val="bg1"/>
              </a:solidFill>
            </a:endParaRPr>
          </a:p>
          <a:p>
            <a:pPr lvl="0"/>
            <a:r>
              <a:rPr lang="en-US" dirty="0">
                <a:solidFill>
                  <a:schemeClr val="bg1"/>
                </a:solidFill>
              </a:rPr>
              <a:t>Residential must have </a:t>
            </a:r>
            <a:r>
              <a:rPr lang="en-US" dirty="0">
                <a:solidFill>
                  <a:srgbClr val="FFFF00"/>
                </a:solidFill>
              </a:rPr>
              <a:t>social and community facilities</a:t>
            </a:r>
            <a:endParaRPr lang="en-IE" dirty="0">
              <a:solidFill>
                <a:srgbClr val="FFFF00"/>
              </a:solidFill>
            </a:endParaRPr>
          </a:p>
          <a:p>
            <a:pPr lvl="0"/>
            <a:r>
              <a:rPr lang="en-US" dirty="0">
                <a:solidFill>
                  <a:schemeClr val="bg1"/>
                </a:solidFill>
              </a:rPr>
              <a:t>Naas needs </a:t>
            </a:r>
            <a:r>
              <a:rPr lang="en-US" dirty="0">
                <a:solidFill>
                  <a:srgbClr val="FFFF00"/>
                </a:solidFill>
              </a:rPr>
              <a:t>heritage/Tourism </a:t>
            </a:r>
            <a:r>
              <a:rPr lang="en-US" dirty="0" err="1">
                <a:solidFill>
                  <a:srgbClr val="FFFF00"/>
                </a:solidFill>
              </a:rPr>
              <a:t>centre</a:t>
            </a:r>
            <a:endParaRPr lang="en-IE" dirty="0">
              <a:solidFill>
                <a:srgbClr val="FFFF00"/>
              </a:solidFill>
            </a:endParaRPr>
          </a:p>
          <a:p>
            <a:pPr lvl="0"/>
            <a:r>
              <a:rPr lang="en-US" dirty="0">
                <a:solidFill>
                  <a:schemeClr val="bg1"/>
                </a:solidFill>
              </a:rPr>
              <a:t>Integrate </a:t>
            </a:r>
            <a:r>
              <a:rPr lang="en-US" dirty="0">
                <a:solidFill>
                  <a:srgbClr val="FFFF00"/>
                </a:solidFill>
              </a:rPr>
              <a:t>social housing better</a:t>
            </a:r>
            <a:endParaRPr lang="en-IE" dirty="0">
              <a:solidFill>
                <a:srgbClr val="FFFF00"/>
              </a:solidFill>
            </a:endParaRPr>
          </a:p>
          <a:p>
            <a:pPr lvl="0"/>
            <a:endParaRPr lang="en-IE" dirty="0">
              <a:solidFill>
                <a:schemeClr val="bg1"/>
              </a:solidFill>
            </a:endParaRPr>
          </a:p>
          <a:p>
            <a:pPr marL="0" indent="0">
              <a:spcBef>
                <a:spcPts val="1350"/>
              </a:spcBef>
              <a:buNone/>
            </a:pPr>
            <a:endParaRPr lang="en-IE" sz="2700" b="1" dirty="0">
              <a:solidFill>
                <a:schemeClr val="bg1"/>
              </a:solidFill>
              <a:latin typeface="Calibri" panose="020F0502020204030204"/>
            </a:endParaRPr>
          </a:p>
          <a:p>
            <a:pPr marL="0" indent="0">
              <a:spcBef>
                <a:spcPts val="1350"/>
              </a:spcBef>
              <a:buNone/>
            </a:pPr>
            <a:endParaRPr lang="en-IE" sz="2700" b="1" dirty="0">
              <a:solidFill>
                <a:prstClr val="white"/>
              </a:solidFill>
              <a:latin typeface="Calibri" panose="020F0502020204030204"/>
            </a:endParaRPr>
          </a:p>
        </p:txBody>
      </p:sp>
    </p:spTree>
    <p:extLst>
      <p:ext uri="{BB962C8B-B14F-4D97-AF65-F5344CB8AC3E}">
        <p14:creationId xmlns:p14="http://schemas.microsoft.com/office/powerpoint/2010/main" xmlns="" val="202447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820211B-FFB8-4551-AA37-74ADF1979B44}"/>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prstClr val="white"/>
              </a:solidFill>
              <a:latin typeface="Calibri" panose="020F0502020204030204"/>
            </a:endParaRPr>
          </a:p>
        </p:txBody>
      </p:sp>
      <p:sp>
        <p:nvSpPr>
          <p:cNvPr id="4" name="Text Placeholder 2">
            <a:extLst>
              <a:ext uri="{FF2B5EF4-FFF2-40B4-BE49-F238E27FC236}">
                <a16:creationId xmlns:a16="http://schemas.microsoft.com/office/drawing/2014/main" xmlns="" id="{6BBD5B7C-680C-4993-BECE-49E63B1A94EF}"/>
              </a:ext>
            </a:extLst>
          </p:cNvPr>
          <p:cNvSpPr txBox="1">
            <a:spLocks/>
          </p:cNvSpPr>
          <p:nvPr/>
        </p:nvSpPr>
        <p:spPr>
          <a:xfrm>
            <a:off x="509587" y="238125"/>
            <a:ext cx="8124825" cy="6372225"/>
          </a:xfrm>
          <a:prstGeom prst="rect">
            <a:avLst/>
          </a:prstGeom>
          <a:noFill/>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solidFill>
                  <a:schemeClr val="bg1"/>
                </a:solidFill>
              </a:rPr>
              <a:t>Shaping a successful Town-</a:t>
            </a:r>
            <a:r>
              <a:rPr lang="en-US" sz="2400" b="1" dirty="0" err="1">
                <a:solidFill>
                  <a:schemeClr val="bg1"/>
                </a:solidFill>
              </a:rPr>
              <a:t>centre</a:t>
            </a:r>
            <a:endParaRPr lang="en-IE" sz="2400" b="1" dirty="0">
              <a:solidFill>
                <a:schemeClr val="bg1"/>
              </a:solidFill>
            </a:endParaRPr>
          </a:p>
          <a:p>
            <a:pPr lvl="0"/>
            <a:r>
              <a:rPr lang="en-US" dirty="0">
                <a:solidFill>
                  <a:schemeClr val="bg1"/>
                </a:solidFill>
              </a:rPr>
              <a:t>Town has a great ‘village feel’, </a:t>
            </a:r>
            <a:r>
              <a:rPr lang="en-US" dirty="0">
                <a:solidFill>
                  <a:srgbClr val="FFFF00"/>
                </a:solidFill>
              </a:rPr>
              <a:t>vibrant socially in the evening</a:t>
            </a:r>
            <a:endParaRPr lang="en-IE" dirty="0">
              <a:solidFill>
                <a:srgbClr val="FFFF00"/>
              </a:solidFill>
            </a:endParaRPr>
          </a:p>
          <a:p>
            <a:pPr lvl="0"/>
            <a:r>
              <a:rPr lang="en-US" dirty="0">
                <a:solidFill>
                  <a:schemeClr val="bg1"/>
                </a:solidFill>
              </a:rPr>
              <a:t>Many </a:t>
            </a:r>
            <a:r>
              <a:rPr lang="en-US" dirty="0">
                <a:solidFill>
                  <a:srgbClr val="FFFF00"/>
                </a:solidFill>
              </a:rPr>
              <a:t>historic assets…just sitting there</a:t>
            </a:r>
            <a:r>
              <a:rPr lang="en-US" dirty="0">
                <a:solidFill>
                  <a:schemeClr val="bg1"/>
                </a:solidFill>
              </a:rPr>
              <a:t>, need to exploit them</a:t>
            </a:r>
            <a:endParaRPr lang="en-IE" dirty="0">
              <a:solidFill>
                <a:schemeClr val="bg1"/>
              </a:solidFill>
            </a:endParaRPr>
          </a:p>
          <a:p>
            <a:pPr lvl="0"/>
            <a:r>
              <a:rPr lang="en-US" dirty="0">
                <a:solidFill>
                  <a:schemeClr val="bg1"/>
                </a:solidFill>
              </a:rPr>
              <a:t>Too few</a:t>
            </a:r>
            <a:r>
              <a:rPr lang="en-US" dirty="0">
                <a:solidFill>
                  <a:srgbClr val="FFFF00"/>
                </a:solidFill>
              </a:rPr>
              <a:t> people living in the town </a:t>
            </a:r>
            <a:r>
              <a:rPr lang="en-US" dirty="0" err="1">
                <a:solidFill>
                  <a:srgbClr val="FFFF00"/>
                </a:solidFill>
              </a:rPr>
              <a:t>centre</a:t>
            </a:r>
            <a:endParaRPr lang="en-US" dirty="0">
              <a:solidFill>
                <a:srgbClr val="FFFF00"/>
              </a:solidFill>
            </a:endParaRPr>
          </a:p>
          <a:p>
            <a:pPr lvl="0"/>
            <a:endParaRPr lang="en-US" dirty="0">
              <a:solidFill>
                <a:schemeClr val="bg1"/>
              </a:solidFill>
            </a:endParaRPr>
          </a:p>
          <a:p>
            <a:pPr marL="0" indent="0">
              <a:buNone/>
            </a:pPr>
            <a:r>
              <a:rPr lang="en-US" sz="2400" b="1" dirty="0">
                <a:solidFill>
                  <a:schemeClr val="bg1"/>
                </a:solidFill>
              </a:rPr>
              <a:t>Public Space Urban Structure</a:t>
            </a:r>
            <a:endParaRPr lang="en-IE" sz="2400" b="1" dirty="0">
              <a:solidFill>
                <a:schemeClr val="bg1"/>
              </a:solidFill>
            </a:endParaRPr>
          </a:p>
          <a:p>
            <a:pPr lvl="0"/>
            <a:r>
              <a:rPr lang="en-US" dirty="0">
                <a:solidFill>
                  <a:srgbClr val="FFFF00"/>
                </a:solidFill>
              </a:rPr>
              <a:t>Oldtown Demesne </a:t>
            </a:r>
            <a:r>
              <a:rPr lang="en-US" dirty="0">
                <a:solidFill>
                  <a:schemeClr val="bg1"/>
                </a:solidFill>
              </a:rPr>
              <a:t>must be opened up/Linked to canal potential</a:t>
            </a:r>
            <a:endParaRPr lang="en-IE" dirty="0">
              <a:solidFill>
                <a:schemeClr val="bg1"/>
              </a:solidFill>
            </a:endParaRPr>
          </a:p>
          <a:p>
            <a:pPr lvl="0"/>
            <a:r>
              <a:rPr lang="en-US" dirty="0">
                <a:solidFill>
                  <a:schemeClr val="bg1"/>
                </a:solidFill>
              </a:rPr>
              <a:t>Critical to link </a:t>
            </a:r>
            <a:r>
              <a:rPr lang="en-US" dirty="0">
                <a:solidFill>
                  <a:srgbClr val="FFFF00"/>
                </a:solidFill>
              </a:rPr>
              <a:t>Poplar, Market </a:t>
            </a:r>
            <a:r>
              <a:rPr lang="en-US" dirty="0" err="1">
                <a:solidFill>
                  <a:srgbClr val="FFFF00"/>
                </a:solidFill>
              </a:rPr>
              <a:t>Sq</a:t>
            </a:r>
            <a:r>
              <a:rPr lang="en-US" dirty="0">
                <a:solidFill>
                  <a:srgbClr val="FFFF00"/>
                </a:solidFill>
              </a:rPr>
              <a:t>, Abbey St and </a:t>
            </a:r>
            <a:r>
              <a:rPr lang="en-US" dirty="0" err="1">
                <a:solidFill>
                  <a:srgbClr val="FFFF00"/>
                </a:solidFill>
              </a:rPr>
              <a:t>Harbour</a:t>
            </a:r>
            <a:endParaRPr lang="en-IE" dirty="0">
              <a:solidFill>
                <a:srgbClr val="FFFF00"/>
              </a:solidFill>
            </a:endParaRPr>
          </a:p>
          <a:p>
            <a:pPr lvl="0"/>
            <a:r>
              <a:rPr lang="en-US" dirty="0">
                <a:solidFill>
                  <a:schemeClr val="bg1"/>
                </a:solidFill>
              </a:rPr>
              <a:t>Build </a:t>
            </a:r>
            <a:r>
              <a:rPr lang="en-US" dirty="0">
                <a:solidFill>
                  <a:srgbClr val="FFFF00"/>
                </a:solidFill>
              </a:rPr>
              <a:t>Green-way and Blue-way network</a:t>
            </a:r>
            <a:endParaRPr lang="en-IE" dirty="0">
              <a:solidFill>
                <a:srgbClr val="FFFF00"/>
              </a:solidFill>
            </a:endParaRPr>
          </a:p>
          <a:p>
            <a:pPr marL="0" indent="0">
              <a:buNone/>
            </a:pPr>
            <a:endParaRPr lang="en-IE" dirty="0">
              <a:solidFill>
                <a:schemeClr val="bg1"/>
              </a:solidFill>
            </a:endParaRPr>
          </a:p>
          <a:p>
            <a:pPr marL="0" indent="0">
              <a:buNone/>
            </a:pPr>
            <a:r>
              <a:rPr lang="en-US" sz="2400" b="1" dirty="0">
                <a:solidFill>
                  <a:schemeClr val="bg1"/>
                </a:solidFill>
              </a:rPr>
              <a:t>Movement and Infrastructure</a:t>
            </a:r>
            <a:endParaRPr lang="en-IE" sz="2400" b="1" dirty="0">
              <a:solidFill>
                <a:schemeClr val="bg1"/>
              </a:solidFill>
            </a:endParaRPr>
          </a:p>
          <a:p>
            <a:pPr lvl="0"/>
            <a:r>
              <a:rPr lang="en-US" dirty="0">
                <a:solidFill>
                  <a:schemeClr val="bg1"/>
                </a:solidFill>
              </a:rPr>
              <a:t>Naas completely </a:t>
            </a:r>
            <a:r>
              <a:rPr lang="en-US" dirty="0">
                <a:solidFill>
                  <a:srgbClr val="FFFF00"/>
                </a:solidFill>
              </a:rPr>
              <a:t>dominated by car-based traffic</a:t>
            </a:r>
            <a:endParaRPr lang="en-IE" dirty="0">
              <a:solidFill>
                <a:srgbClr val="FFFF00"/>
              </a:solidFill>
            </a:endParaRPr>
          </a:p>
          <a:p>
            <a:pPr lvl="0"/>
            <a:r>
              <a:rPr lang="en-US" dirty="0">
                <a:solidFill>
                  <a:schemeClr val="bg1"/>
                </a:solidFill>
              </a:rPr>
              <a:t>Need to improve </a:t>
            </a:r>
            <a:r>
              <a:rPr lang="en-US" dirty="0">
                <a:solidFill>
                  <a:srgbClr val="FFFF00"/>
                </a:solidFill>
              </a:rPr>
              <a:t>train service/complete the ring road</a:t>
            </a:r>
            <a:endParaRPr lang="en-IE" dirty="0">
              <a:solidFill>
                <a:srgbClr val="FFFF00"/>
              </a:solidFill>
            </a:endParaRPr>
          </a:p>
          <a:p>
            <a:pPr lvl="0"/>
            <a:r>
              <a:rPr lang="en-US" dirty="0">
                <a:solidFill>
                  <a:schemeClr val="bg1"/>
                </a:solidFill>
              </a:rPr>
              <a:t>Residents often </a:t>
            </a:r>
            <a:r>
              <a:rPr lang="en-US" dirty="0">
                <a:solidFill>
                  <a:srgbClr val="FFFF00"/>
                </a:solidFill>
              </a:rPr>
              <a:t>fail to see the bigger picture</a:t>
            </a:r>
            <a:endParaRPr lang="en-IE" dirty="0">
              <a:solidFill>
                <a:srgbClr val="FFFF00"/>
              </a:solidFill>
            </a:endParaRPr>
          </a:p>
          <a:p>
            <a:pPr lvl="0"/>
            <a:endParaRPr lang="en-US" dirty="0">
              <a:solidFill>
                <a:schemeClr val="bg1"/>
              </a:solidFill>
            </a:endParaRPr>
          </a:p>
          <a:p>
            <a:pPr marL="0" lvl="0" indent="0">
              <a:buNone/>
            </a:pPr>
            <a:endParaRPr lang="en-US" dirty="0">
              <a:solidFill>
                <a:schemeClr val="bg1"/>
              </a:solidFill>
            </a:endParaRPr>
          </a:p>
          <a:p>
            <a:pPr marL="0" lvl="0" indent="0">
              <a:buNone/>
            </a:pPr>
            <a:endParaRPr lang="en-IE" dirty="0">
              <a:solidFill>
                <a:schemeClr val="bg1"/>
              </a:solidFill>
            </a:endParaRPr>
          </a:p>
        </p:txBody>
      </p:sp>
    </p:spTree>
    <p:extLst>
      <p:ext uri="{BB962C8B-B14F-4D97-AF65-F5344CB8AC3E}">
        <p14:creationId xmlns:p14="http://schemas.microsoft.com/office/powerpoint/2010/main" xmlns="" val="595714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820211B-FFB8-4551-AA37-74ADF1979B44}"/>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prstClr val="white"/>
              </a:solidFill>
              <a:latin typeface="Calibri" panose="020F0502020204030204"/>
            </a:endParaRPr>
          </a:p>
        </p:txBody>
      </p:sp>
      <p:sp>
        <p:nvSpPr>
          <p:cNvPr id="4" name="Text Placeholder 2">
            <a:extLst>
              <a:ext uri="{FF2B5EF4-FFF2-40B4-BE49-F238E27FC236}">
                <a16:creationId xmlns:a16="http://schemas.microsoft.com/office/drawing/2014/main" xmlns="" id="{6BBD5B7C-680C-4993-BECE-49E63B1A94EF}"/>
              </a:ext>
            </a:extLst>
          </p:cNvPr>
          <p:cNvSpPr txBox="1">
            <a:spLocks/>
          </p:cNvSpPr>
          <p:nvPr/>
        </p:nvSpPr>
        <p:spPr>
          <a:xfrm>
            <a:off x="509587" y="161925"/>
            <a:ext cx="8124825" cy="6619875"/>
          </a:xfrm>
          <a:prstGeom prst="rect">
            <a:avLst/>
          </a:prstGeom>
          <a:noFill/>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b="1" dirty="0">
                <a:solidFill>
                  <a:schemeClr val="bg1"/>
                </a:solidFill>
              </a:rPr>
              <a:t>Consultations between the Plenaries</a:t>
            </a:r>
            <a:endParaRPr lang="en-IE" sz="3200" b="1" dirty="0">
              <a:solidFill>
                <a:schemeClr val="bg1"/>
              </a:solidFill>
            </a:endParaRPr>
          </a:p>
          <a:p>
            <a:endParaRPr lang="en-IE" sz="800" dirty="0">
              <a:solidFill>
                <a:schemeClr val="bg1"/>
              </a:solidFill>
            </a:endParaRPr>
          </a:p>
          <a:p>
            <a:r>
              <a:rPr lang="en-US" sz="2400" b="1" dirty="0">
                <a:solidFill>
                  <a:schemeClr val="bg1"/>
                </a:solidFill>
              </a:rPr>
              <a:t>1. Elders group- cross section of community</a:t>
            </a:r>
            <a:endParaRPr lang="en-IE" sz="2400" b="1" dirty="0">
              <a:solidFill>
                <a:schemeClr val="bg1"/>
              </a:solidFill>
            </a:endParaRPr>
          </a:p>
          <a:p>
            <a:pPr lvl="0"/>
            <a:r>
              <a:rPr lang="en-US" dirty="0">
                <a:solidFill>
                  <a:schemeClr val="bg1"/>
                </a:solidFill>
              </a:rPr>
              <a:t>Naas does not know </a:t>
            </a:r>
            <a:r>
              <a:rPr lang="en-US" dirty="0">
                <a:solidFill>
                  <a:srgbClr val="FFFF00"/>
                </a:solidFill>
              </a:rPr>
              <a:t>what kind of town it wants to be</a:t>
            </a:r>
            <a:endParaRPr lang="en-IE" dirty="0">
              <a:solidFill>
                <a:schemeClr val="bg1"/>
              </a:solidFill>
            </a:endParaRPr>
          </a:p>
          <a:p>
            <a:pPr lvl="0"/>
            <a:r>
              <a:rPr lang="en-US" dirty="0">
                <a:solidFill>
                  <a:schemeClr val="bg1"/>
                </a:solidFill>
              </a:rPr>
              <a:t>In Kilkenny, the County Manager knocked heads together…</a:t>
            </a:r>
            <a:r>
              <a:rPr lang="en-US" dirty="0">
                <a:solidFill>
                  <a:srgbClr val="FFFF00"/>
                </a:solidFill>
              </a:rPr>
              <a:t>leadership</a:t>
            </a:r>
            <a:endParaRPr lang="en-IE" dirty="0">
              <a:solidFill>
                <a:srgbClr val="FFFF00"/>
              </a:solidFill>
            </a:endParaRPr>
          </a:p>
          <a:p>
            <a:pPr lvl="0"/>
            <a:r>
              <a:rPr lang="en-US" dirty="0">
                <a:solidFill>
                  <a:schemeClr val="bg1"/>
                </a:solidFill>
              </a:rPr>
              <a:t>You cannot plan Naas without planning </a:t>
            </a:r>
            <a:r>
              <a:rPr lang="en-US" dirty="0" err="1">
                <a:solidFill>
                  <a:srgbClr val="FFFF00"/>
                </a:solidFill>
              </a:rPr>
              <a:t>Sallins</a:t>
            </a:r>
            <a:r>
              <a:rPr lang="en-US" dirty="0">
                <a:solidFill>
                  <a:srgbClr val="FFFF00"/>
                </a:solidFill>
              </a:rPr>
              <a:t>, Johnstown, and Kill</a:t>
            </a:r>
            <a:r>
              <a:rPr lang="en-US" dirty="0">
                <a:solidFill>
                  <a:schemeClr val="bg1"/>
                </a:solidFill>
              </a:rPr>
              <a:t>…walkways, cycling, schools, recreation and culture must be viewed under an overall umbrella</a:t>
            </a:r>
            <a:endParaRPr lang="en-IE" dirty="0">
              <a:solidFill>
                <a:schemeClr val="bg1"/>
              </a:solidFill>
            </a:endParaRPr>
          </a:p>
          <a:p>
            <a:endParaRPr lang="en-IE" sz="800" dirty="0">
              <a:solidFill>
                <a:schemeClr val="bg1"/>
              </a:solidFill>
            </a:endParaRPr>
          </a:p>
          <a:p>
            <a:r>
              <a:rPr lang="en-US" sz="2400" b="1" dirty="0">
                <a:solidFill>
                  <a:schemeClr val="bg1"/>
                </a:solidFill>
              </a:rPr>
              <a:t>2. Social and Community</a:t>
            </a:r>
            <a:endParaRPr lang="en-IE" sz="2400" b="1" dirty="0">
              <a:solidFill>
                <a:schemeClr val="bg1"/>
              </a:solidFill>
            </a:endParaRPr>
          </a:p>
          <a:p>
            <a:pPr lvl="0"/>
            <a:r>
              <a:rPr lang="en-US" dirty="0">
                <a:solidFill>
                  <a:schemeClr val="bg1"/>
                </a:solidFill>
              </a:rPr>
              <a:t>Naas is a good enough place to live, but ‘</a:t>
            </a:r>
            <a:r>
              <a:rPr lang="en-US" dirty="0">
                <a:solidFill>
                  <a:srgbClr val="FFFF00"/>
                </a:solidFill>
              </a:rPr>
              <a:t>My God What it could be</a:t>
            </a:r>
            <a:r>
              <a:rPr lang="en-US" dirty="0">
                <a:solidFill>
                  <a:schemeClr val="bg1"/>
                </a:solidFill>
              </a:rPr>
              <a:t>’</a:t>
            </a:r>
            <a:endParaRPr lang="en-IE" dirty="0">
              <a:solidFill>
                <a:schemeClr val="bg1"/>
              </a:solidFill>
            </a:endParaRPr>
          </a:p>
          <a:p>
            <a:pPr lvl="0"/>
            <a:r>
              <a:rPr lang="en-US" dirty="0">
                <a:solidFill>
                  <a:schemeClr val="bg1"/>
                </a:solidFill>
              </a:rPr>
              <a:t>Naas has always had it easy….exploited it’s relationship to the Curragh and Dublin…</a:t>
            </a:r>
            <a:r>
              <a:rPr lang="en-US" dirty="0">
                <a:solidFill>
                  <a:srgbClr val="FFFF00"/>
                </a:solidFill>
              </a:rPr>
              <a:t>Drive not in the DNA </a:t>
            </a:r>
            <a:r>
              <a:rPr lang="en-US" dirty="0">
                <a:solidFill>
                  <a:schemeClr val="bg1"/>
                </a:solidFill>
              </a:rPr>
              <a:t>?</a:t>
            </a:r>
          </a:p>
          <a:p>
            <a:pPr lvl="0"/>
            <a:endParaRPr lang="en-IE" sz="800" dirty="0">
              <a:solidFill>
                <a:schemeClr val="bg1"/>
              </a:solidFill>
            </a:endParaRPr>
          </a:p>
          <a:p>
            <a:r>
              <a:rPr lang="en-US" sz="2400" b="1" dirty="0">
                <a:solidFill>
                  <a:schemeClr val="bg1"/>
                </a:solidFill>
              </a:rPr>
              <a:t>3. Town-</a:t>
            </a:r>
            <a:r>
              <a:rPr lang="en-US" sz="2400" b="1" dirty="0" err="1">
                <a:solidFill>
                  <a:schemeClr val="bg1"/>
                </a:solidFill>
              </a:rPr>
              <a:t>centre</a:t>
            </a:r>
            <a:r>
              <a:rPr lang="en-US" sz="2400" b="1" dirty="0">
                <a:solidFill>
                  <a:schemeClr val="bg1"/>
                </a:solidFill>
              </a:rPr>
              <a:t> retail group</a:t>
            </a:r>
            <a:endParaRPr lang="en-IE" sz="2400" b="1" dirty="0">
              <a:solidFill>
                <a:schemeClr val="bg1"/>
              </a:solidFill>
            </a:endParaRPr>
          </a:p>
          <a:p>
            <a:pPr lvl="0"/>
            <a:r>
              <a:rPr lang="en-US" dirty="0" err="1">
                <a:solidFill>
                  <a:srgbClr val="FFFF00"/>
                </a:solidFill>
              </a:rPr>
              <a:t>McAuley</a:t>
            </a:r>
            <a:r>
              <a:rPr lang="en-US" dirty="0">
                <a:solidFill>
                  <a:srgbClr val="FFFF00"/>
                </a:solidFill>
              </a:rPr>
              <a:t> Place and the Purple Flag initiative </a:t>
            </a:r>
            <a:r>
              <a:rPr lang="en-US" dirty="0">
                <a:solidFill>
                  <a:schemeClr val="bg1"/>
                </a:solidFill>
              </a:rPr>
              <a:t>have clear vision but Naas lacks this</a:t>
            </a:r>
            <a:endParaRPr lang="en-IE" dirty="0">
              <a:solidFill>
                <a:schemeClr val="bg1"/>
              </a:solidFill>
            </a:endParaRPr>
          </a:p>
          <a:p>
            <a:pPr lvl="0"/>
            <a:r>
              <a:rPr lang="en-US" dirty="0">
                <a:solidFill>
                  <a:schemeClr val="bg1"/>
                </a:solidFill>
              </a:rPr>
              <a:t>Thirty somethings with children in Naas are </a:t>
            </a:r>
            <a:r>
              <a:rPr lang="en-US" dirty="0">
                <a:solidFill>
                  <a:srgbClr val="FFFF00"/>
                </a:solidFill>
              </a:rPr>
              <a:t>choosing to go elsewhere</a:t>
            </a:r>
            <a:endParaRPr lang="en-IE" dirty="0">
              <a:solidFill>
                <a:srgbClr val="FFFF00"/>
              </a:solidFill>
            </a:endParaRPr>
          </a:p>
          <a:p>
            <a:pPr>
              <a:spcBef>
                <a:spcPts val="1350"/>
              </a:spcBef>
            </a:pPr>
            <a:endParaRPr lang="en-IE" sz="2700" b="1" dirty="0">
              <a:solidFill>
                <a:prstClr val="white"/>
              </a:solidFill>
              <a:latin typeface="Calibri" panose="020F0502020204030204"/>
            </a:endParaRPr>
          </a:p>
          <a:p>
            <a:pPr marL="0" indent="0">
              <a:spcBef>
                <a:spcPts val="1350"/>
              </a:spcBef>
              <a:buNone/>
            </a:pPr>
            <a:endParaRPr lang="en-IE" sz="2700" b="1" dirty="0">
              <a:solidFill>
                <a:prstClr val="white"/>
              </a:solidFill>
              <a:latin typeface="Calibri" panose="020F0502020204030204"/>
            </a:endParaRPr>
          </a:p>
        </p:txBody>
      </p:sp>
    </p:spTree>
    <p:extLst>
      <p:ext uri="{BB962C8B-B14F-4D97-AF65-F5344CB8AC3E}">
        <p14:creationId xmlns:p14="http://schemas.microsoft.com/office/powerpoint/2010/main" xmlns="" val="2110287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820211B-FFB8-4551-AA37-74ADF1979B44}"/>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prstClr val="white"/>
              </a:solidFill>
              <a:latin typeface="Calibri" panose="020F0502020204030204"/>
            </a:endParaRPr>
          </a:p>
        </p:txBody>
      </p:sp>
      <p:sp>
        <p:nvSpPr>
          <p:cNvPr id="4" name="Text Placeholder 2">
            <a:extLst>
              <a:ext uri="{FF2B5EF4-FFF2-40B4-BE49-F238E27FC236}">
                <a16:creationId xmlns:a16="http://schemas.microsoft.com/office/drawing/2014/main" xmlns="" id="{6BBD5B7C-680C-4993-BECE-49E63B1A94EF}"/>
              </a:ext>
            </a:extLst>
          </p:cNvPr>
          <p:cNvSpPr txBox="1">
            <a:spLocks/>
          </p:cNvSpPr>
          <p:nvPr/>
        </p:nvSpPr>
        <p:spPr>
          <a:xfrm>
            <a:off x="509587" y="238125"/>
            <a:ext cx="8124825" cy="6619875"/>
          </a:xfrm>
          <a:prstGeom prst="rect">
            <a:avLst/>
          </a:prstGeom>
          <a:noFill/>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IE" sz="800" dirty="0">
              <a:solidFill>
                <a:schemeClr val="bg1"/>
              </a:solidFill>
            </a:endParaRPr>
          </a:p>
          <a:p>
            <a:r>
              <a:rPr lang="en-US" sz="2400" b="1" dirty="0">
                <a:solidFill>
                  <a:schemeClr val="bg1"/>
                </a:solidFill>
              </a:rPr>
              <a:t>4. Arts and Culture group</a:t>
            </a:r>
            <a:endParaRPr lang="en-IE" sz="2400" b="1" dirty="0">
              <a:solidFill>
                <a:schemeClr val="bg1"/>
              </a:solidFill>
            </a:endParaRPr>
          </a:p>
          <a:p>
            <a:pPr lvl="0"/>
            <a:r>
              <a:rPr lang="en-US" dirty="0">
                <a:solidFill>
                  <a:schemeClr val="bg1"/>
                </a:solidFill>
              </a:rPr>
              <a:t>There are so many </a:t>
            </a:r>
            <a:r>
              <a:rPr lang="en-US" dirty="0">
                <a:solidFill>
                  <a:srgbClr val="FFFF00"/>
                </a:solidFill>
              </a:rPr>
              <a:t>vacant buildings </a:t>
            </a:r>
            <a:r>
              <a:rPr lang="en-US" dirty="0">
                <a:solidFill>
                  <a:schemeClr val="bg1"/>
                </a:solidFill>
              </a:rPr>
              <a:t>in Naas which could house art initiatives. Eircom in Abbey could be a </a:t>
            </a:r>
            <a:r>
              <a:rPr lang="en-US" dirty="0">
                <a:solidFill>
                  <a:srgbClr val="FFFF00"/>
                </a:solidFill>
              </a:rPr>
              <a:t>Naas Tate</a:t>
            </a:r>
            <a:endParaRPr lang="en-IE" dirty="0">
              <a:solidFill>
                <a:srgbClr val="FFFF00"/>
              </a:solidFill>
            </a:endParaRPr>
          </a:p>
          <a:p>
            <a:pPr lvl="0"/>
            <a:r>
              <a:rPr lang="en-US" dirty="0">
                <a:solidFill>
                  <a:schemeClr val="bg1"/>
                </a:solidFill>
              </a:rPr>
              <a:t>Under Culture in the LAP. Could the concept </a:t>
            </a:r>
            <a:r>
              <a:rPr lang="en-US" dirty="0">
                <a:solidFill>
                  <a:srgbClr val="FFFF00"/>
                </a:solidFill>
              </a:rPr>
              <a:t>of ‘Curating Naas’ </a:t>
            </a:r>
            <a:r>
              <a:rPr lang="en-US" dirty="0">
                <a:solidFill>
                  <a:schemeClr val="bg1"/>
                </a:solidFill>
              </a:rPr>
              <a:t>be developed</a:t>
            </a:r>
            <a:endParaRPr lang="en-IE" dirty="0">
              <a:solidFill>
                <a:schemeClr val="bg1"/>
              </a:solidFill>
            </a:endParaRPr>
          </a:p>
          <a:p>
            <a:endParaRPr lang="en-IE" sz="800" dirty="0">
              <a:solidFill>
                <a:schemeClr val="bg1"/>
              </a:solidFill>
            </a:endParaRPr>
          </a:p>
          <a:p>
            <a:pPr marL="0" indent="0">
              <a:buNone/>
            </a:pPr>
            <a:r>
              <a:rPr lang="en-US" sz="2400" b="1" dirty="0">
                <a:solidFill>
                  <a:schemeClr val="bg1"/>
                </a:solidFill>
              </a:rPr>
              <a:t>5. </a:t>
            </a:r>
            <a:r>
              <a:rPr lang="en-US" sz="2400" b="1" dirty="0" err="1">
                <a:solidFill>
                  <a:schemeClr val="bg1"/>
                </a:solidFill>
              </a:rPr>
              <a:t>Urbact</a:t>
            </a:r>
            <a:r>
              <a:rPr lang="en-US" sz="2400" b="1" dirty="0">
                <a:solidFill>
                  <a:schemeClr val="bg1"/>
                </a:solidFill>
              </a:rPr>
              <a:t> Group</a:t>
            </a:r>
            <a:endParaRPr lang="en-IE" sz="2400" b="1" dirty="0">
              <a:solidFill>
                <a:schemeClr val="bg1"/>
              </a:solidFill>
            </a:endParaRPr>
          </a:p>
          <a:p>
            <a:pPr lvl="0"/>
            <a:r>
              <a:rPr lang="en-US" dirty="0">
                <a:solidFill>
                  <a:schemeClr val="bg1"/>
                </a:solidFill>
              </a:rPr>
              <a:t>Has developed an app ‘</a:t>
            </a:r>
            <a:r>
              <a:rPr lang="en-US" dirty="0">
                <a:solidFill>
                  <a:srgbClr val="FFFF00"/>
                </a:solidFill>
              </a:rPr>
              <a:t>Naas Engagers’ </a:t>
            </a:r>
            <a:r>
              <a:rPr lang="en-US" dirty="0">
                <a:solidFill>
                  <a:schemeClr val="bg1"/>
                </a:solidFill>
              </a:rPr>
              <a:t>to help stakeholders carry out research and present it digitally</a:t>
            </a:r>
            <a:endParaRPr lang="en-IE" dirty="0">
              <a:solidFill>
                <a:schemeClr val="bg1"/>
              </a:solidFill>
            </a:endParaRPr>
          </a:p>
          <a:p>
            <a:pPr lvl="0"/>
            <a:r>
              <a:rPr lang="en-US" dirty="0">
                <a:solidFill>
                  <a:schemeClr val="bg1"/>
                </a:solidFill>
              </a:rPr>
              <a:t>While the focus is Naas Town-</a:t>
            </a:r>
            <a:r>
              <a:rPr lang="en-US" dirty="0" err="1">
                <a:solidFill>
                  <a:schemeClr val="bg1"/>
                </a:solidFill>
              </a:rPr>
              <a:t>centre</a:t>
            </a:r>
            <a:r>
              <a:rPr lang="en-US" dirty="0">
                <a:solidFill>
                  <a:schemeClr val="bg1"/>
                </a:solidFill>
              </a:rPr>
              <a:t>, the group have put forward </a:t>
            </a:r>
            <a:r>
              <a:rPr lang="en-US" dirty="0">
                <a:solidFill>
                  <a:srgbClr val="FFFF00"/>
                </a:solidFill>
              </a:rPr>
              <a:t>35 actions/projects </a:t>
            </a:r>
            <a:r>
              <a:rPr lang="en-US" dirty="0">
                <a:solidFill>
                  <a:schemeClr val="bg1"/>
                </a:solidFill>
              </a:rPr>
              <a:t>for consideration in the LAP</a:t>
            </a:r>
            <a:endParaRPr lang="en-IE" dirty="0">
              <a:solidFill>
                <a:schemeClr val="bg1"/>
              </a:solidFill>
            </a:endParaRPr>
          </a:p>
          <a:p>
            <a:endParaRPr lang="en-IE" sz="800" dirty="0">
              <a:solidFill>
                <a:schemeClr val="bg1"/>
              </a:solidFill>
            </a:endParaRPr>
          </a:p>
          <a:p>
            <a:pPr marL="0" indent="0">
              <a:buNone/>
            </a:pPr>
            <a:r>
              <a:rPr lang="en-US" sz="2400" b="1" dirty="0">
                <a:solidFill>
                  <a:schemeClr val="bg1"/>
                </a:solidFill>
              </a:rPr>
              <a:t>6. Environmental Group</a:t>
            </a:r>
            <a:endParaRPr lang="en-IE" sz="2400" b="1" dirty="0">
              <a:solidFill>
                <a:schemeClr val="bg1"/>
              </a:solidFill>
            </a:endParaRPr>
          </a:p>
          <a:p>
            <a:pPr lvl="0"/>
            <a:r>
              <a:rPr lang="en-US" dirty="0">
                <a:solidFill>
                  <a:srgbClr val="FFFF00"/>
                </a:solidFill>
              </a:rPr>
              <a:t>Abbey St has amazing potential</a:t>
            </a:r>
            <a:r>
              <a:rPr lang="en-US" dirty="0">
                <a:solidFill>
                  <a:schemeClr val="bg1"/>
                </a:solidFill>
              </a:rPr>
              <a:t>…sorting office, Eircom site</a:t>
            </a:r>
            <a:endParaRPr lang="en-IE" dirty="0">
              <a:solidFill>
                <a:schemeClr val="bg1"/>
              </a:solidFill>
            </a:endParaRPr>
          </a:p>
          <a:p>
            <a:pPr lvl="0"/>
            <a:r>
              <a:rPr lang="en-US" dirty="0">
                <a:solidFill>
                  <a:srgbClr val="FFFF00"/>
                </a:solidFill>
              </a:rPr>
              <a:t>Arriving into Naas, a very bad start</a:t>
            </a:r>
            <a:r>
              <a:rPr lang="en-US" dirty="0">
                <a:solidFill>
                  <a:schemeClr val="bg1"/>
                </a:solidFill>
              </a:rPr>
              <a:t>…abandoned sites, use CPOs</a:t>
            </a:r>
            <a:endParaRPr lang="en-IE" dirty="0">
              <a:solidFill>
                <a:schemeClr val="bg1"/>
              </a:solidFill>
            </a:endParaRPr>
          </a:p>
          <a:p>
            <a:pPr lvl="0"/>
            <a:r>
              <a:rPr lang="en-US" dirty="0">
                <a:solidFill>
                  <a:schemeClr val="bg1"/>
                </a:solidFill>
              </a:rPr>
              <a:t>Lakes at hospital great, could we consider </a:t>
            </a:r>
            <a:r>
              <a:rPr lang="en-US" dirty="0">
                <a:solidFill>
                  <a:srgbClr val="FFFF00"/>
                </a:solidFill>
              </a:rPr>
              <a:t>lakes in NW Quadrant</a:t>
            </a:r>
            <a:r>
              <a:rPr lang="en-US" dirty="0">
                <a:solidFill>
                  <a:schemeClr val="bg1"/>
                </a:solidFill>
              </a:rPr>
              <a:t>, resonating with De Burgh</a:t>
            </a:r>
            <a:endParaRPr lang="en-IE" dirty="0">
              <a:solidFill>
                <a:schemeClr val="bg1"/>
              </a:solidFill>
            </a:endParaRPr>
          </a:p>
          <a:p>
            <a:pPr>
              <a:spcBef>
                <a:spcPts val="1350"/>
              </a:spcBef>
            </a:pPr>
            <a:endParaRPr lang="en-IE" sz="2700" b="1" dirty="0">
              <a:solidFill>
                <a:prstClr val="white"/>
              </a:solidFill>
              <a:latin typeface="Calibri" panose="020F0502020204030204"/>
            </a:endParaRPr>
          </a:p>
          <a:p>
            <a:pPr marL="0" indent="0">
              <a:spcBef>
                <a:spcPts val="1350"/>
              </a:spcBef>
              <a:buNone/>
            </a:pPr>
            <a:endParaRPr lang="en-IE" sz="2700" b="1" dirty="0">
              <a:solidFill>
                <a:prstClr val="white"/>
              </a:solidFill>
              <a:latin typeface="Calibri" panose="020F0502020204030204"/>
            </a:endParaRPr>
          </a:p>
        </p:txBody>
      </p:sp>
    </p:spTree>
    <p:extLst>
      <p:ext uri="{BB962C8B-B14F-4D97-AF65-F5344CB8AC3E}">
        <p14:creationId xmlns:p14="http://schemas.microsoft.com/office/powerpoint/2010/main" xmlns="" val="3556582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820211B-FFB8-4551-AA37-74ADF1979B44}"/>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prstClr val="white"/>
              </a:solidFill>
              <a:latin typeface="Calibri" panose="020F0502020204030204"/>
            </a:endParaRPr>
          </a:p>
        </p:txBody>
      </p:sp>
      <p:sp>
        <p:nvSpPr>
          <p:cNvPr id="4" name="Text Placeholder 2">
            <a:extLst>
              <a:ext uri="{FF2B5EF4-FFF2-40B4-BE49-F238E27FC236}">
                <a16:creationId xmlns:a16="http://schemas.microsoft.com/office/drawing/2014/main" xmlns="" id="{6BBD5B7C-680C-4993-BECE-49E63B1A94EF}"/>
              </a:ext>
            </a:extLst>
          </p:cNvPr>
          <p:cNvSpPr txBox="1">
            <a:spLocks/>
          </p:cNvSpPr>
          <p:nvPr/>
        </p:nvSpPr>
        <p:spPr>
          <a:xfrm>
            <a:off x="509587" y="238125"/>
            <a:ext cx="8124825" cy="6619875"/>
          </a:xfrm>
          <a:prstGeom prst="rect">
            <a:avLst/>
          </a:prstGeom>
          <a:noFill/>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IE" sz="800" dirty="0">
              <a:solidFill>
                <a:schemeClr val="bg1"/>
              </a:solidFill>
            </a:endParaRPr>
          </a:p>
          <a:p>
            <a:pPr marL="0" indent="0">
              <a:buNone/>
            </a:pPr>
            <a:r>
              <a:rPr lang="en-US" sz="2400" b="1" dirty="0">
                <a:solidFill>
                  <a:schemeClr val="bg1"/>
                </a:solidFill>
              </a:rPr>
              <a:t>7. Developer’s Group</a:t>
            </a:r>
            <a:endParaRPr lang="en-IE" sz="2400" b="1" dirty="0">
              <a:solidFill>
                <a:schemeClr val="bg1"/>
              </a:solidFill>
            </a:endParaRPr>
          </a:p>
          <a:p>
            <a:pPr lvl="0"/>
            <a:r>
              <a:rPr lang="en-US" dirty="0">
                <a:solidFill>
                  <a:schemeClr val="bg1"/>
                </a:solidFill>
              </a:rPr>
              <a:t>Consider a section </a:t>
            </a:r>
            <a:r>
              <a:rPr lang="en-US" dirty="0">
                <a:solidFill>
                  <a:srgbClr val="FFFF00"/>
                </a:solidFill>
              </a:rPr>
              <a:t>48/49 Contributions scheme </a:t>
            </a:r>
            <a:r>
              <a:rPr lang="en-US" dirty="0">
                <a:solidFill>
                  <a:schemeClr val="bg1"/>
                </a:solidFill>
              </a:rPr>
              <a:t>for LAP</a:t>
            </a:r>
            <a:endParaRPr lang="en-IE" dirty="0">
              <a:solidFill>
                <a:schemeClr val="bg1"/>
              </a:solidFill>
            </a:endParaRPr>
          </a:p>
          <a:p>
            <a:pPr lvl="0"/>
            <a:r>
              <a:rPr lang="en-US" dirty="0">
                <a:solidFill>
                  <a:schemeClr val="bg1"/>
                </a:solidFill>
              </a:rPr>
              <a:t>Provide clarity on </a:t>
            </a:r>
            <a:r>
              <a:rPr lang="en-US" dirty="0">
                <a:solidFill>
                  <a:srgbClr val="FFFF00"/>
                </a:solidFill>
              </a:rPr>
              <a:t>fixed and flexible elements </a:t>
            </a:r>
            <a:r>
              <a:rPr lang="en-US" dirty="0">
                <a:solidFill>
                  <a:schemeClr val="bg1"/>
                </a:solidFill>
              </a:rPr>
              <a:t>and clear responsibility for  the developer and the Local Authority</a:t>
            </a:r>
            <a:endParaRPr lang="en-IE" dirty="0">
              <a:solidFill>
                <a:schemeClr val="bg1"/>
              </a:solidFill>
            </a:endParaRPr>
          </a:p>
          <a:p>
            <a:pPr lvl="0"/>
            <a:r>
              <a:rPr lang="en-US" dirty="0">
                <a:solidFill>
                  <a:schemeClr val="bg1"/>
                </a:solidFill>
              </a:rPr>
              <a:t>Developers not against exploring </a:t>
            </a:r>
            <a:r>
              <a:rPr lang="en-US" dirty="0">
                <a:solidFill>
                  <a:srgbClr val="FFFF00"/>
                </a:solidFill>
              </a:rPr>
              <a:t>new housing typologies</a:t>
            </a:r>
            <a:endParaRPr lang="en-IE" dirty="0">
              <a:solidFill>
                <a:srgbClr val="FFFF00"/>
              </a:solidFill>
            </a:endParaRPr>
          </a:p>
          <a:p>
            <a:pPr lvl="0"/>
            <a:r>
              <a:rPr lang="en-US" dirty="0">
                <a:solidFill>
                  <a:schemeClr val="bg1"/>
                </a:solidFill>
              </a:rPr>
              <a:t>When you see the ambition of projects like Marley Park, The pharma campus at Grange, and Adamstown realized, you know </a:t>
            </a:r>
            <a:r>
              <a:rPr lang="en-US" dirty="0">
                <a:solidFill>
                  <a:srgbClr val="FFFF00"/>
                </a:solidFill>
              </a:rPr>
              <a:t>courage was an ingredient</a:t>
            </a:r>
          </a:p>
          <a:p>
            <a:pPr lvl="0"/>
            <a:r>
              <a:rPr lang="en-US" dirty="0">
                <a:solidFill>
                  <a:srgbClr val="FFFF00"/>
                </a:solidFill>
              </a:rPr>
              <a:t>Relax car parking standards </a:t>
            </a:r>
            <a:r>
              <a:rPr lang="en-US" dirty="0">
                <a:solidFill>
                  <a:schemeClr val="bg1"/>
                </a:solidFill>
              </a:rPr>
              <a:t>in key locations to allow sustainable and economically viable development</a:t>
            </a:r>
            <a:endParaRPr lang="en-IE" dirty="0">
              <a:solidFill>
                <a:schemeClr val="bg1"/>
              </a:solidFill>
            </a:endParaRPr>
          </a:p>
          <a:p>
            <a:pPr>
              <a:spcBef>
                <a:spcPts val="1350"/>
              </a:spcBef>
            </a:pPr>
            <a:endParaRPr lang="en-IE" sz="2700" b="1" dirty="0">
              <a:solidFill>
                <a:prstClr val="white"/>
              </a:solidFill>
              <a:latin typeface="Calibri" panose="020F0502020204030204"/>
            </a:endParaRPr>
          </a:p>
          <a:p>
            <a:pPr marL="0" indent="0">
              <a:spcBef>
                <a:spcPts val="1350"/>
              </a:spcBef>
              <a:buNone/>
            </a:pPr>
            <a:endParaRPr lang="en-IE" sz="2700" b="1" dirty="0">
              <a:solidFill>
                <a:prstClr val="white"/>
              </a:solidFill>
              <a:latin typeface="Calibri" panose="020F0502020204030204"/>
            </a:endParaRPr>
          </a:p>
        </p:txBody>
      </p:sp>
    </p:spTree>
    <p:extLst>
      <p:ext uri="{BB962C8B-B14F-4D97-AF65-F5344CB8AC3E}">
        <p14:creationId xmlns:p14="http://schemas.microsoft.com/office/powerpoint/2010/main" xmlns="" val="2261370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587963" y="1096577"/>
            <a:ext cx="7857238" cy="5176736"/>
          </a:xfrm>
          <a:noFill/>
        </p:spPr>
        <p:txBody>
          <a:bodyPr>
            <a:noAutofit/>
          </a:bodyPr>
          <a:lstStyle/>
          <a:p>
            <a:pPr marL="0" indent="0" algn="ctr">
              <a:spcBef>
                <a:spcPts val="0"/>
              </a:spcBef>
              <a:buNone/>
            </a:pPr>
            <a:r>
              <a:rPr lang="en-IE" sz="9600" b="1" dirty="0">
                <a:solidFill>
                  <a:schemeClr val="bg1"/>
                </a:solidFill>
                <a:latin typeface="Calibri" panose="020F0502020204030204" pitchFamily="34" charset="0"/>
                <a:cs typeface="Times New Roman" panose="02020603050405020304" pitchFamily="18" charset="0"/>
              </a:rPr>
              <a:t>A vision for Naas as a whole</a:t>
            </a:r>
            <a:endParaRPr lang="en-IE" sz="9600" b="1" dirty="0">
              <a:solidFill>
                <a:schemeClr val="bg1"/>
              </a:solidFill>
            </a:endParaRPr>
          </a:p>
        </p:txBody>
      </p:sp>
    </p:spTree>
    <p:extLst>
      <p:ext uri="{BB962C8B-B14F-4D97-AF65-F5344CB8AC3E}">
        <p14:creationId xmlns:p14="http://schemas.microsoft.com/office/powerpoint/2010/main" xmlns="" val="1995053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8687" y="-201515"/>
            <a:ext cx="9412687" cy="7059515"/>
          </a:xfrm>
          <a:prstGeom prst="rect">
            <a:avLst/>
          </a:prstGeom>
        </p:spPr>
      </p:pic>
      <p:sp>
        <p:nvSpPr>
          <p:cNvPr id="4" name="Text Placeholder 2">
            <a:extLst>
              <a:ext uri="{FF2B5EF4-FFF2-40B4-BE49-F238E27FC236}">
                <a16:creationId xmlns:a16="http://schemas.microsoft.com/office/drawing/2014/main" xmlns="" id="{43CD9F19-A232-47C3-81E3-C033D2AE5241}"/>
              </a:ext>
            </a:extLst>
          </p:cNvPr>
          <p:cNvSpPr txBox="1">
            <a:spLocks/>
          </p:cNvSpPr>
          <p:nvPr/>
        </p:nvSpPr>
        <p:spPr>
          <a:xfrm>
            <a:off x="-325214" y="394444"/>
            <a:ext cx="3677159" cy="5513295"/>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400"/>
              </a:spcBef>
              <a:buNone/>
            </a:pPr>
            <a:r>
              <a:rPr lang="en-IE" sz="3000" b="1" dirty="0">
                <a:solidFill>
                  <a:schemeClr val="bg1"/>
                </a:solidFill>
              </a:rPr>
              <a:t>Town Centre</a:t>
            </a:r>
          </a:p>
          <a:p>
            <a:pPr marL="0" indent="0">
              <a:spcBef>
                <a:spcPts val="1400"/>
              </a:spcBef>
              <a:buNone/>
            </a:pPr>
            <a:r>
              <a:rPr lang="en-IE" sz="3000" b="1" dirty="0">
                <a:solidFill>
                  <a:schemeClr val="bg1"/>
                </a:solidFill>
              </a:rPr>
              <a:t>Urban Structure &amp; Public Realm</a:t>
            </a:r>
          </a:p>
          <a:p>
            <a:pPr marL="0" indent="0">
              <a:spcBef>
                <a:spcPts val="1400"/>
              </a:spcBef>
              <a:buNone/>
            </a:pPr>
            <a:r>
              <a:rPr lang="en-IE" sz="3000" b="1" dirty="0">
                <a:solidFill>
                  <a:schemeClr val="bg1"/>
                </a:solidFill>
              </a:rPr>
              <a:t>Connecting Peripheral Economic Arc</a:t>
            </a:r>
          </a:p>
          <a:p>
            <a:pPr marL="0" indent="0">
              <a:spcBef>
                <a:spcPts val="1400"/>
              </a:spcBef>
              <a:buNone/>
            </a:pPr>
            <a:r>
              <a:rPr lang="en-IE" sz="3000" b="1" dirty="0">
                <a:solidFill>
                  <a:schemeClr val="bg1"/>
                </a:solidFill>
              </a:rPr>
              <a:t>Movement</a:t>
            </a:r>
          </a:p>
          <a:p>
            <a:pPr marL="0" indent="0">
              <a:spcBef>
                <a:spcPts val="1400"/>
              </a:spcBef>
              <a:buNone/>
            </a:pPr>
            <a:r>
              <a:rPr lang="en-IE" sz="3000" b="1" dirty="0">
                <a:solidFill>
                  <a:schemeClr val="bg1"/>
                </a:solidFill>
              </a:rPr>
              <a:t>Connecting          to Hinterland</a:t>
            </a:r>
          </a:p>
          <a:p>
            <a:pPr marL="0" indent="0">
              <a:spcBef>
                <a:spcPts val="1400"/>
              </a:spcBef>
              <a:buNone/>
            </a:pPr>
            <a:r>
              <a:rPr lang="en-IE" sz="3000" b="1" dirty="0">
                <a:solidFill>
                  <a:schemeClr val="bg1"/>
                </a:solidFill>
              </a:rPr>
              <a:t>Collaboration</a:t>
            </a:r>
          </a:p>
          <a:p>
            <a:pPr marL="0" indent="0">
              <a:spcBef>
                <a:spcPts val="1400"/>
              </a:spcBef>
              <a:buNone/>
            </a:pPr>
            <a:r>
              <a:rPr lang="en-IE" sz="3000" b="1" dirty="0">
                <a:solidFill>
                  <a:schemeClr val="bg1"/>
                </a:solidFill>
              </a:rPr>
              <a:t>Implementation</a:t>
            </a:r>
          </a:p>
          <a:p>
            <a:pPr marL="0" indent="0">
              <a:spcBef>
                <a:spcPts val="1800"/>
              </a:spcBef>
              <a:buNone/>
            </a:pPr>
            <a:endParaRPr lang="en-IE" sz="3200" b="1" dirty="0">
              <a:solidFill>
                <a:schemeClr val="bg1"/>
              </a:solidFill>
            </a:endParaRPr>
          </a:p>
        </p:txBody>
      </p:sp>
      <p:cxnSp>
        <p:nvCxnSpPr>
          <p:cNvPr id="7" name="Straight Connector 6">
            <a:extLst>
              <a:ext uri="{FF2B5EF4-FFF2-40B4-BE49-F238E27FC236}">
                <a16:creationId xmlns:a16="http://schemas.microsoft.com/office/drawing/2014/main" xmlns="" id="{0B8D2DEA-5C7A-432C-A90D-BFC8220F119B}"/>
              </a:ext>
            </a:extLst>
          </p:cNvPr>
          <p:cNvCxnSpPr>
            <a:cxnSpLocks/>
          </p:cNvCxnSpPr>
          <p:nvPr/>
        </p:nvCxnSpPr>
        <p:spPr>
          <a:xfrm>
            <a:off x="2514492" y="606111"/>
            <a:ext cx="3063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2BAC256-CACF-4CFF-828D-1D181F6637FB}"/>
              </a:ext>
            </a:extLst>
          </p:cNvPr>
          <p:cNvCxnSpPr>
            <a:cxnSpLocks/>
          </p:cNvCxnSpPr>
          <p:nvPr/>
        </p:nvCxnSpPr>
        <p:spPr>
          <a:xfrm>
            <a:off x="5577932" y="606111"/>
            <a:ext cx="13555" cy="36229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4F7CE0E-C38A-4361-BF78-B93BE9F6E4F0}"/>
              </a:ext>
            </a:extLst>
          </p:cNvPr>
          <p:cNvCxnSpPr>
            <a:cxnSpLocks/>
          </p:cNvCxnSpPr>
          <p:nvPr/>
        </p:nvCxnSpPr>
        <p:spPr>
          <a:xfrm>
            <a:off x="3085245" y="1249581"/>
            <a:ext cx="21370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CAAA494-A3E3-4DB3-B468-3F0B6E758222}"/>
              </a:ext>
            </a:extLst>
          </p:cNvPr>
          <p:cNvCxnSpPr>
            <a:cxnSpLocks/>
          </p:cNvCxnSpPr>
          <p:nvPr/>
        </p:nvCxnSpPr>
        <p:spPr>
          <a:xfrm>
            <a:off x="5222331" y="1249581"/>
            <a:ext cx="13555" cy="34081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393A2E3-93D6-4170-A45C-C3058DCA9EAA}"/>
              </a:ext>
            </a:extLst>
          </p:cNvPr>
          <p:cNvCxnSpPr>
            <a:cxnSpLocks/>
          </p:cNvCxnSpPr>
          <p:nvPr/>
        </p:nvCxnSpPr>
        <p:spPr>
          <a:xfrm>
            <a:off x="2287015" y="2248647"/>
            <a:ext cx="21370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7F96272-A4C3-4968-B1F5-08FD3C0B2D72}"/>
              </a:ext>
            </a:extLst>
          </p:cNvPr>
          <p:cNvCxnSpPr>
            <a:cxnSpLocks/>
          </p:cNvCxnSpPr>
          <p:nvPr/>
        </p:nvCxnSpPr>
        <p:spPr>
          <a:xfrm>
            <a:off x="4424101" y="2248647"/>
            <a:ext cx="13555" cy="392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54AA757-228A-4880-B85B-67068CCD3F50}"/>
              </a:ext>
            </a:extLst>
          </p:cNvPr>
          <p:cNvCxnSpPr>
            <a:cxnSpLocks/>
          </p:cNvCxnSpPr>
          <p:nvPr/>
        </p:nvCxnSpPr>
        <p:spPr>
          <a:xfrm>
            <a:off x="2170845" y="3613956"/>
            <a:ext cx="24717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8BBC9051-34E9-4ACF-BBB8-F62C5FA0BC25}"/>
              </a:ext>
            </a:extLst>
          </p:cNvPr>
          <p:cNvCxnSpPr>
            <a:cxnSpLocks/>
          </p:cNvCxnSpPr>
          <p:nvPr/>
        </p:nvCxnSpPr>
        <p:spPr>
          <a:xfrm>
            <a:off x="4642551" y="3613956"/>
            <a:ext cx="13555" cy="14257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E2EBF1A8-F829-4102-A28E-87BD03E59668}"/>
              </a:ext>
            </a:extLst>
          </p:cNvPr>
          <p:cNvCxnSpPr>
            <a:cxnSpLocks/>
          </p:cNvCxnSpPr>
          <p:nvPr/>
        </p:nvCxnSpPr>
        <p:spPr>
          <a:xfrm>
            <a:off x="2287015" y="4242140"/>
            <a:ext cx="21370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FDF9145-02AD-440E-802D-519618A31E79}"/>
              </a:ext>
            </a:extLst>
          </p:cNvPr>
          <p:cNvCxnSpPr>
            <a:cxnSpLocks/>
          </p:cNvCxnSpPr>
          <p:nvPr/>
        </p:nvCxnSpPr>
        <p:spPr>
          <a:xfrm>
            <a:off x="4424101" y="4242140"/>
            <a:ext cx="13555" cy="21402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3144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6680" y="0"/>
            <a:ext cx="9448800" cy="7086600"/>
          </a:xfrm>
          <a:prstGeom prst="rect">
            <a:avLst/>
          </a:prstGeom>
        </p:spPr>
      </p:pic>
      <p:sp>
        <p:nvSpPr>
          <p:cNvPr id="4" name="Text Placeholder 2">
            <a:extLst>
              <a:ext uri="{FF2B5EF4-FFF2-40B4-BE49-F238E27FC236}">
                <a16:creationId xmlns:a16="http://schemas.microsoft.com/office/drawing/2014/main" xmlns="" id="{902B6331-1C13-4012-919A-F8BA80641E47}"/>
              </a:ext>
            </a:extLst>
          </p:cNvPr>
          <p:cNvSpPr txBox="1">
            <a:spLocks/>
          </p:cNvSpPr>
          <p:nvPr/>
        </p:nvSpPr>
        <p:spPr>
          <a:xfrm>
            <a:off x="-4375657" y="-566737"/>
            <a:ext cx="4150231" cy="1133474"/>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rgbClr val="C00000"/>
                </a:solidFill>
              </a:rPr>
              <a:t>Centres &amp; key locations/</a:t>
            </a:r>
          </a:p>
          <a:p>
            <a:pPr marL="0" indent="0">
              <a:spcBef>
                <a:spcPts val="0"/>
              </a:spcBef>
              <a:buNone/>
            </a:pPr>
            <a:r>
              <a:rPr lang="en-IE" sz="3600" b="1" dirty="0">
                <a:solidFill>
                  <a:srgbClr val="C00000"/>
                </a:solidFill>
              </a:rPr>
              <a:t>destinations</a:t>
            </a:r>
          </a:p>
          <a:p>
            <a:pPr marL="0" indent="0">
              <a:spcBef>
                <a:spcPts val="0"/>
              </a:spcBef>
              <a:buNone/>
            </a:pPr>
            <a:endParaRPr lang="en-IE" sz="2400" b="1" dirty="0">
              <a:solidFill>
                <a:schemeClr val="bg1"/>
              </a:solidFill>
            </a:endParaRPr>
          </a:p>
        </p:txBody>
      </p:sp>
      <p:sp>
        <p:nvSpPr>
          <p:cNvPr id="6" name="Text Placeholder 2">
            <a:extLst>
              <a:ext uri="{FF2B5EF4-FFF2-40B4-BE49-F238E27FC236}">
                <a16:creationId xmlns:a16="http://schemas.microsoft.com/office/drawing/2014/main" xmlns="" id="{D2EFAEBE-C69F-4D21-8C69-9A49ECA91C60}"/>
              </a:ext>
            </a:extLst>
          </p:cNvPr>
          <p:cNvSpPr txBox="1">
            <a:spLocks/>
          </p:cNvSpPr>
          <p:nvPr/>
        </p:nvSpPr>
        <p:spPr>
          <a:xfrm>
            <a:off x="-198486" y="-271083"/>
            <a:ext cx="6656436"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Strategic Regeneration Sites </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135502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6FAFCD-5B32-4387-9751-DA6191BC6958}"/>
              </a:ext>
            </a:extLst>
          </p:cNvPr>
          <p:cNvSpPr/>
          <p:nvPr/>
        </p:nvSpPr>
        <p:spPr>
          <a:xfrm>
            <a:off x="8497765" y="-59851"/>
            <a:ext cx="1468316" cy="70602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3" name="Picture 12">
            <a:extLst>
              <a:ext uri="{FF2B5EF4-FFF2-40B4-BE49-F238E27FC236}">
                <a16:creationId xmlns:a16="http://schemas.microsoft.com/office/drawing/2014/main" xmlns="" id="{D4E0C58F-E652-40A0-9605-01299C9346F5}"/>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80652" y="0"/>
            <a:ext cx="9144000" cy="6858000"/>
          </a:xfrm>
          <a:prstGeom prst="rect">
            <a:avLst/>
          </a:prstGeom>
        </p:spPr>
      </p:pic>
      <p:sp>
        <p:nvSpPr>
          <p:cNvPr id="3" name="Text Placeholder 2">
            <a:extLst>
              <a:ext uri="{FF2B5EF4-FFF2-40B4-BE49-F238E27FC236}">
                <a16:creationId xmlns:a16="http://schemas.microsoft.com/office/drawing/2014/main" xmlns="" id="{B8922E15-C620-4FFB-9668-95BFD6BADDA1}"/>
              </a:ext>
            </a:extLst>
          </p:cNvPr>
          <p:cNvSpPr txBox="1">
            <a:spLocks/>
          </p:cNvSpPr>
          <p:nvPr/>
        </p:nvSpPr>
        <p:spPr>
          <a:xfrm>
            <a:off x="7026661" y="396112"/>
            <a:ext cx="4089398" cy="4014694"/>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fr-FR" sz="4400" b="1" dirty="0">
                <a:solidFill>
                  <a:schemeClr val="bg1"/>
                </a:solidFill>
              </a:rPr>
              <a:t>2040</a:t>
            </a:r>
          </a:p>
          <a:p>
            <a:pPr marL="0" indent="0">
              <a:spcBef>
                <a:spcPts val="0"/>
              </a:spcBef>
              <a:buNone/>
            </a:pPr>
            <a:r>
              <a:rPr lang="fr-FR" sz="2400" b="1" dirty="0">
                <a:solidFill>
                  <a:schemeClr val="bg1"/>
                </a:solidFill>
              </a:rPr>
              <a:t>population</a:t>
            </a:r>
          </a:p>
          <a:p>
            <a:pPr marL="0" indent="0">
              <a:spcBef>
                <a:spcPts val="0"/>
              </a:spcBef>
              <a:buNone/>
            </a:pPr>
            <a:r>
              <a:rPr lang="fr-FR" sz="2400" b="1" dirty="0">
                <a:solidFill>
                  <a:schemeClr val="bg1"/>
                </a:solidFill>
              </a:rPr>
              <a:t>?????</a:t>
            </a:r>
          </a:p>
          <a:p>
            <a:pPr marL="0" indent="0">
              <a:spcBef>
                <a:spcPts val="0"/>
              </a:spcBef>
              <a:buNone/>
            </a:pPr>
            <a:endParaRPr lang="fr-FR" sz="2800" b="1" dirty="0">
              <a:solidFill>
                <a:schemeClr val="bg1"/>
              </a:solidFill>
            </a:endParaRPr>
          </a:p>
          <a:p>
            <a:pPr marL="0" indent="0">
              <a:spcBef>
                <a:spcPts val="0"/>
              </a:spcBef>
              <a:buNone/>
            </a:pPr>
            <a:endParaRPr lang="fr-FR" sz="2800" b="1" dirty="0">
              <a:solidFill>
                <a:schemeClr val="bg1"/>
              </a:solidFill>
            </a:endParaRPr>
          </a:p>
          <a:p>
            <a:pPr marL="0" indent="0">
              <a:spcBef>
                <a:spcPts val="0"/>
              </a:spcBef>
              <a:buNone/>
            </a:pPr>
            <a:endParaRPr lang="fr-FR" sz="2800" b="1" dirty="0">
              <a:solidFill>
                <a:schemeClr val="bg1"/>
              </a:solidFill>
            </a:endParaRPr>
          </a:p>
          <a:p>
            <a:pPr>
              <a:spcBef>
                <a:spcPts val="1800"/>
              </a:spcBef>
            </a:pPr>
            <a:endParaRPr lang="en-IE" sz="3600" b="1" dirty="0">
              <a:solidFill>
                <a:schemeClr val="bg1"/>
              </a:solidFill>
            </a:endParaRPr>
          </a:p>
          <a:p>
            <a:pPr marL="0" indent="0">
              <a:spcBef>
                <a:spcPts val="1800"/>
              </a:spcBef>
              <a:buNone/>
            </a:pPr>
            <a:endParaRPr lang="en-IE" sz="3600" b="1" dirty="0">
              <a:solidFill>
                <a:schemeClr val="bg1"/>
              </a:solidFill>
            </a:endParaRPr>
          </a:p>
        </p:txBody>
      </p:sp>
      <p:sp>
        <p:nvSpPr>
          <p:cNvPr id="7" name="Text Placeholder 2">
            <a:extLst>
              <a:ext uri="{FF2B5EF4-FFF2-40B4-BE49-F238E27FC236}">
                <a16:creationId xmlns:a16="http://schemas.microsoft.com/office/drawing/2014/main" xmlns="" id="{B73B859D-2228-47B9-9A5C-DC794D2EF19E}"/>
              </a:ext>
            </a:extLst>
          </p:cNvPr>
          <p:cNvSpPr txBox="1">
            <a:spLocks/>
          </p:cNvSpPr>
          <p:nvPr/>
        </p:nvSpPr>
        <p:spPr>
          <a:xfrm>
            <a:off x="5344543" y="5407268"/>
            <a:ext cx="3364237" cy="1307513"/>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fr-FR" sz="4400" b="1" dirty="0">
                <a:solidFill>
                  <a:schemeClr val="bg1"/>
                </a:solidFill>
              </a:rPr>
              <a:t>1990 </a:t>
            </a:r>
            <a:r>
              <a:rPr lang="fr-FR" sz="2400" b="1" dirty="0">
                <a:solidFill>
                  <a:schemeClr val="bg1"/>
                </a:solidFill>
              </a:rPr>
              <a:t>pop.</a:t>
            </a:r>
          </a:p>
          <a:p>
            <a:pPr marL="0" indent="0">
              <a:spcBef>
                <a:spcPts val="0"/>
              </a:spcBef>
              <a:buNone/>
            </a:pPr>
            <a:r>
              <a:rPr lang="fr-FR" sz="2400" b="1" dirty="0">
                <a:solidFill>
                  <a:schemeClr val="bg1"/>
                </a:solidFill>
              </a:rPr>
              <a:t>approx. 10,000</a:t>
            </a:r>
          </a:p>
          <a:p>
            <a:pPr>
              <a:spcBef>
                <a:spcPts val="1800"/>
              </a:spcBef>
            </a:pPr>
            <a:endParaRPr lang="en-IE" sz="3600" b="1" dirty="0">
              <a:solidFill>
                <a:schemeClr val="bg1"/>
              </a:solidFill>
            </a:endParaRPr>
          </a:p>
          <a:p>
            <a:pPr marL="0" indent="0">
              <a:spcBef>
                <a:spcPts val="1800"/>
              </a:spcBef>
              <a:buNone/>
            </a:pPr>
            <a:endParaRPr lang="en-IE" sz="3600" b="1" dirty="0">
              <a:solidFill>
                <a:schemeClr val="bg1"/>
              </a:solidFill>
            </a:endParaRPr>
          </a:p>
        </p:txBody>
      </p:sp>
      <p:sp>
        <p:nvSpPr>
          <p:cNvPr id="8" name="Text Placeholder 2">
            <a:extLst>
              <a:ext uri="{FF2B5EF4-FFF2-40B4-BE49-F238E27FC236}">
                <a16:creationId xmlns:a16="http://schemas.microsoft.com/office/drawing/2014/main" xmlns="" id="{38AB2376-8BB8-40CB-B6FC-60738B3740EE}"/>
              </a:ext>
            </a:extLst>
          </p:cNvPr>
          <p:cNvSpPr txBox="1">
            <a:spLocks/>
          </p:cNvSpPr>
          <p:nvPr/>
        </p:nvSpPr>
        <p:spPr>
          <a:xfrm>
            <a:off x="6126572" y="3429000"/>
            <a:ext cx="2875854" cy="1307513"/>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fr-FR" sz="4400" b="1" dirty="0">
                <a:solidFill>
                  <a:schemeClr val="bg1"/>
                </a:solidFill>
              </a:rPr>
              <a:t>2018 </a:t>
            </a:r>
            <a:r>
              <a:rPr lang="fr-FR" sz="2400" b="1" dirty="0">
                <a:solidFill>
                  <a:schemeClr val="bg1"/>
                </a:solidFill>
              </a:rPr>
              <a:t>pop.</a:t>
            </a:r>
          </a:p>
          <a:p>
            <a:pPr marL="0" indent="0">
              <a:spcBef>
                <a:spcPts val="0"/>
              </a:spcBef>
              <a:buNone/>
            </a:pPr>
            <a:r>
              <a:rPr lang="fr-FR" sz="2400" b="1" dirty="0">
                <a:solidFill>
                  <a:schemeClr val="bg1"/>
                </a:solidFill>
              </a:rPr>
              <a:t>approx. 21493</a:t>
            </a:r>
          </a:p>
          <a:p>
            <a:pPr>
              <a:spcBef>
                <a:spcPts val="1800"/>
              </a:spcBef>
            </a:pPr>
            <a:endParaRPr lang="en-IE" sz="3600" b="1" dirty="0">
              <a:solidFill>
                <a:schemeClr val="bg1"/>
              </a:solidFill>
            </a:endParaRPr>
          </a:p>
          <a:p>
            <a:pPr marL="0" indent="0">
              <a:spcBef>
                <a:spcPts val="1800"/>
              </a:spcBef>
              <a:buNone/>
            </a:pPr>
            <a:endParaRPr lang="en-IE" sz="3600" b="1" dirty="0">
              <a:solidFill>
                <a:schemeClr val="bg1"/>
              </a:solidFill>
            </a:endParaRPr>
          </a:p>
        </p:txBody>
      </p:sp>
    </p:spTree>
    <p:extLst>
      <p:ext uri="{BB962C8B-B14F-4D97-AF65-F5344CB8AC3E}">
        <p14:creationId xmlns:p14="http://schemas.microsoft.com/office/powerpoint/2010/main" xmlns="" val="782788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xmlns="" id="{902B6331-1C13-4012-919A-F8BA80641E47}"/>
              </a:ext>
            </a:extLst>
          </p:cNvPr>
          <p:cNvSpPr txBox="1">
            <a:spLocks/>
          </p:cNvSpPr>
          <p:nvPr/>
        </p:nvSpPr>
        <p:spPr>
          <a:xfrm>
            <a:off x="-4375657" y="-566737"/>
            <a:ext cx="4150231" cy="1133474"/>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rgbClr val="C00000"/>
                </a:solidFill>
              </a:rPr>
              <a:t>Centres &amp; key locations/</a:t>
            </a:r>
          </a:p>
          <a:p>
            <a:pPr marL="0" indent="0">
              <a:spcBef>
                <a:spcPts val="0"/>
              </a:spcBef>
              <a:buNone/>
            </a:pPr>
            <a:r>
              <a:rPr lang="en-IE" sz="3600" b="1" dirty="0">
                <a:solidFill>
                  <a:srgbClr val="C00000"/>
                </a:solidFill>
              </a:rPr>
              <a:t>destinations</a:t>
            </a:r>
          </a:p>
          <a:p>
            <a:pPr marL="0" indent="0">
              <a:spcBef>
                <a:spcPts val="0"/>
              </a:spcBef>
              <a:buNone/>
            </a:pPr>
            <a:endParaRPr lang="en-IE" sz="2400" b="1" dirty="0">
              <a:solidFill>
                <a:schemeClr val="bg1"/>
              </a:solidFill>
            </a:endParaRPr>
          </a:p>
        </p:txBody>
      </p:sp>
      <p:pic>
        <p:nvPicPr>
          <p:cNvPr id="5" name="Picture 4">
            <a:extLst>
              <a:ext uri="{FF2B5EF4-FFF2-40B4-BE49-F238E27FC236}">
                <a16:creationId xmlns:a16="http://schemas.microsoft.com/office/drawing/2014/main" xmlns="" id="{C32648D5-7A26-41AE-AE3D-AA150744D3B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5426" y="0"/>
            <a:ext cx="9321800" cy="6991350"/>
          </a:xfrm>
          <a:prstGeom prst="rect">
            <a:avLst/>
          </a:prstGeom>
        </p:spPr>
      </p:pic>
      <p:sp>
        <p:nvSpPr>
          <p:cNvPr id="6" name="Text Placeholder 2">
            <a:extLst>
              <a:ext uri="{FF2B5EF4-FFF2-40B4-BE49-F238E27FC236}">
                <a16:creationId xmlns:a16="http://schemas.microsoft.com/office/drawing/2014/main" xmlns="" id="{49072D05-B2AF-4BB8-AC7A-12C3FD3624C6}"/>
              </a:ext>
            </a:extLst>
          </p:cNvPr>
          <p:cNvSpPr txBox="1">
            <a:spLocks/>
          </p:cNvSpPr>
          <p:nvPr/>
        </p:nvSpPr>
        <p:spPr>
          <a:xfrm>
            <a:off x="-198486" y="-271083"/>
            <a:ext cx="3684636"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Town Centre</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2827268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249780" cy="6937335"/>
          </a:xfrm>
          <a:prstGeom prst="rect">
            <a:avLst/>
          </a:prstGeom>
        </p:spPr>
      </p:pic>
      <p:sp>
        <p:nvSpPr>
          <p:cNvPr id="4" name="Text Placeholder 2">
            <a:extLst>
              <a:ext uri="{FF2B5EF4-FFF2-40B4-BE49-F238E27FC236}">
                <a16:creationId xmlns:a16="http://schemas.microsoft.com/office/drawing/2014/main" xmlns="" id="{902B6331-1C13-4012-919A-F8BA80641E47}"/>
              </a:ext>
            </a:extLst>
          </p:cNvPr>
          <p:cNvSpPr txBox="1">
            <a:spLocks/>
          </p:cNvSpPr>
          <p:nvPr/>
        </p:nvSpPr>
        <p:spPr>
          <a:xfrm>
            <a:off x="-4375657" y="-566737"/>
            <a:ext cx="4150231" cy="1133474"/>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rgbClr val="C00000"/>
                </a:solidFill>
              </a:rPr>
              <a:t>Centres &amp; key locations/</a:t>
            </a:r>
          </a:p>
          <a:p>
            <a:pPr marL="0" indent="0">
              <a:spcBef>
                <a:spcPts val="0"/>
              </a:spcBef>
              <a:buNone/>
            </a:pPr>
            <a:r>
              <a:rPr lang="en-IE" sz="3600" b="1" dirty="0">
                <a:solidFill>
                  <a:srgbClr val="C00000"/>
                </a:solidFill>
              </a:rPr>
              <a:t>destinations</a:t>
            </a:r>
          </a:p>
          <a:p>
            <a:pPr marL="0" indent="0">
              <a:spcBef>
                <a:spcPts val="0"/>
              </a:spcBef>
              <a:buNone/>
            </a:pPr>
            <a:endParaRPr lang="en-IE" sz="2400" b="1" dirty="0">
              <a:solidFill>
                <a:schemeClr val="bg1"/>
              </a:solidFill>
            </a:endParaRPr>
          </a:p>
        </p:txBody>
      </p:sp>
      <p:sp>
        <p:nvSpPr>
          <p:cNvPr id="6" name="Text Placeholder 2">
            <a:extLst>
              <a:ext uri="{FF2B5EF4-FFF2-40B4-BE49-F238E27FC236}">
                <a16:creationId xmlns:a16="http://schemas.microsoft.com/office/drawing/2014/main" xmlns="" id="{70DAD145-6E76-4E1C-A26E-3611BC3EBB8E}"/>
              </a:ext>
            </a:extLst>
          </p:cNvPr>
          <p:cNvSpPr txBox="1">
            <a:spLocks/>
          </p:cNvSpPr>
          <p:nvPr/>
        </p:nvSpPr>
        <p:spPr>
          <a:xfrm>
            <a:off x="-225426" y="-290133"/>
            <a:ext cx="7616826"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Urban Structure and Public Realm</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2354716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8687" y="-201515"/>
            <a:ext cx="9412687" cy="7059515"/>
          </a:xfrm>
          <a:prstGeom prst="rect">
            <a:avLst/>
          </a:prstGeom>
        </p:spPr>
      </p:pic>
      <p:sp>
        <p:nvSpPr>
          <p:cNvPr id="4" name="Text Placeholder 2">
            <a:extLst>
              <a:ext uri="{FF2B5EF4-FFF2-40B4-BE49-F238E27FC236}">
                <a16:creationId xmlns:a16="http://schemas.microsoft.com/office/drawing/2014/main" xmlns="" id="{43CD9F19-A232-47C3-81E3-C033D2AE5241}"/>
              </a:ext>
            </a:extLst>
          </p:cNvPr>
          <p:cNvSpPr txBox="1">
            <a:spLocks/>
          </p:cNvSpPr>
          <p:nvPr/>
        </p:nvSpPr>
        <p:spPr>
          <a:xfrm>
            <a:off x="-453693" y="1029373"/>
            <a:ext cx="3677159" cy="5087916"/>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400"/>
              </a:spcBef>
              <a:buNone/>
            </a:pPr>
            <a:r>
              <a:rPr lang="en-IE" sz="3000" b="1" dirty="0">
                <a:solidFill>
                  <a:schemeClr val="bg1"/>
                </a:solidFill>
              </a:rPr>
              <a:t>Use Urban Structure &amp; Public Realm</a:t>
            </a:r>
          </a:p>
          <a:p>
            <a:pPr marL="0" indent="0">
              <a:spcBef>
                <a:spcPts val="1400"/>
              </a:spcBef>
              <a:buNone/>
            </a:pPr>
            <a:r>
              <a:rPr lang="en-IE" sz="3000" b="1" dirty="0">
                <a:solidFill>
                  <a:schemeClr val="bg1"/>
                </a:solidFill>
              </a:rPr>
              <a:t>Strengthen existing links</a:t>
            </a:r>
          </a:p>
          <a:p>
            <a:pPr marL="0" indent="0">
              <a:spcBef>
                <a:spcPts val="1400"/>
              </a:spcBef>
              <a:buNone/>
            </a:pPr>
            <a:r>
              <a:rPr lang="en-IE" sz="3000" b="1" dirty="0">
                <a:solidFill>
                  <a:schemeClr val="bg1"/>
                </a:solidFill>
              </a:rPr>
              <a:t>Use future development to tie periphery and town together </a:t>
            </a:r>
          </a:p>
          <a:p>
            <a:pPr marL="0" indent="0">
              <a:spcBef>
                <a:spcPts val="1400"/>
              </a:spcBef>
              <a:buNone/>
            </a:pPr>
            <a:endParaRPr lang="en-IE" sz="3000" b="1" dirty="0">
              <a:solidFill>
                <a:schemeClr val="bg1"/>
              </a:solidFill>
            </a:endParaRPr>
          </a:p>
          <a:p>
            <a:pPr marL="0" indent="0">
              <a:spcBef>
                <a:spcPts val="1800"/>
              </a:spcBef>
              <a:buNone/>
            </a:pPr>
            <a:endParaRPr lang="en-IE" sz="3200" b="1" dirty="0">
              <a:solidFill>
                <a:schemeClr val="bg1"/>
              </a:solidFill>
            </a:endParaRPr>
          </a:p>
        </p:txBody>
      </p:sp>
      <p:cxnSp>
        <p:nvCxnSpPr>
          <p:cNvPr id="7" name="Straight Connector 6">
            <a:extLst>
              <a:ext uri="{FF2B5EF4-FFF2-40B4-BE49-F238E27FC236}">
                <a16:creationId xmlns:a16="http://schemas.microsoft.com/office/drawing/2014/main" xmlns="" id="{0B8D2DEA-5C7A-432C-A90D-BFC8220F119B}"/>
              </a:ext>
            </a:extLst>
          </p:cNvPr>
          <p:cNvCxnSpPr>
            <a:cxnSpLocks/>
          </p:cNvCxnSpPr>
          <p:nvPr/>
        </p:nvCxnSpPr>
        <p:spPr>
          <a:xfrm>
            <a:off x="2514492" y="606111"/>
            <a:ext cx="3063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7F96272-A4C3-4968-B1F5-08FD3C0B2D72}"/>
              </a:ext>
            </a:extLst>
          </p:cNvPr>
          <p:cNvCxnSpPr>
            <a:cxnSpLocks/>
          </p:cNvCxnSpPr>
          <p:nvPr/>
        </p:nvCxnSpPr>
        <p:spPr>
          <a:xfrm>
            <a:off x="4424101" y="2248647"/>
            <a:ext cx="13555" cy="392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xmlns="" id="{D8127A20-14BB-4A48-8DD8-865D95221793}"/>
              </a:ext>
            </a:extLst>
          </p:cNvPr>
          <p:cNvSpPr txBox="1">
            <a:spLocks/>
          </p:cNvSpPr>
          <p:nvPr/>
        </p:nvSpPr>
        <p:spPr>
          <a:xfrm>
            <a:off x="-225426" y="-290133"/>
            <a:ext cx="7616826"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Connecting Periphery</a:t>
            </a:r>
          </a:p>
          <a:p>
            <a:pPr marL="0" indent="0">
              <a:spcBef>
                <a:spcPts val="0"/>
              </a:spcBef>
              <a:buNone/>
            </a:pPr>
            <a:endParaRPr lang="en-IE" sz="2400" b="1" dirty="0">
              <a:solidFill>
                <a:schemeClr val="bg1"/>
              </a:solidFill>
            </a:endParaRPr>
          </a:p>
        </p:txBody>
      </p:sp>
      <p:sp>
        <p:nvSpPr>
          <p:cNvPr id="2" name="Arrow: Left-Right 1">
            <a:extLst>
              <a:ext uri="{FF2B5EF4-FFF2-40B4-BE49-F238E27FC236}">
                <a16:creationId xmlns:a16="http://schemas.microsoft.com/office/drawing/2014/main" xmlns="" id="{3C255668-5E05-4E83-8B03-A379C8F7CC1A}"/>
              </a:ext>
            </a:extLst>
          </p:cNvPr>
          <p:cNvSpPr/>
          <p:nvPr/>
        </p:nvSpPr>
        <p:spPr>
          <a:xfrm rot="2662076">
            <a:off x="2663697" y="4145544"/>
            <a:ext cx="1838580" cy="495300"/>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Arrow: Left-Right 16">
            <a:extLst>
              <a:ext uri="{FF2B5EF4-FFF2-40B4-BE49-F238E27FC236}">
                <a16:creationId xmlns:a16="http://schemas.microsoft.com/office/drawing/2014/main" xmlns="" id="{03D1B1E1-76AC-4F27-9DC7-EB428D534BCD}"/>
              </a:ext>
            </a:extLst>
          </p:cNvPr>
          <p:cNvSpPr/>
          <p:nvPr/>
        </p:nvSpPr>
        <p:spPr>
          <a:xfrm rot="3717009">
            <a:off x="3574913" y="3216422"/>
            <a:ext cx="1838580" cy="495300"/>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8" name="Arrow: Left-Right 17">
            <a:extLst>
              <a:ext uri="{FF2B5EF4-FFF2-40B4-BE49-F238E27FC236}">
                <a16:creationId xmlns:a16="http://schemas.microsoft.com/office/drawing/2014/main" xmlns="" id="{039A9D6A-620E-4037-BA84-6E7DB0F0DB77}"/>
              </a:ext>
            </a:extLst>
          </p:cNvPr>
          <p:cNvSpPr/>
          <p:nvPr/>
        </p:nvSpPr>
        <p:spPr>
          <a:xfrm rot="6641182">
            <a:off x="5126811" y="2948502"/>
            <a:ext cx="1838580" cy="495300"/>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xmlns="" val="271330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37105"/>
            <a:ext cx="7833360" cy="1470025"/>
          </a:xfrm>
        </p:spPr>
        <p:txBody>
          <a:bodyPr>
            <a:noAutofit/>
          </a:bodyPr>
          <a:lstStyle/>
          <a:p>
            <a:r>
              <a:rPr lang="en-IE" sz="6000" b="1" dirty="0"/>
              <a:t>Naas 2018-2024 → 2040</a:t>
            </a:r>
          </a:p>
        </p:txBody>
      </p:sp>
      <p:sp>
        <p:nvSpPr>
          <p:cNvPr id="4" name="Text Placeholder 2">
            <a:extLst>
              <a:ext uri="{FF2B5EF4-FFF2-40B4-BE49-F238E27FC236}">
                <a16:creationId xmlns:a16="http://schemas.microsoft.com/office/drawing/2014/main" xmlns="" id="{627F45E5-0F48-4B8D-91FF-EAAADE562033}"/>
              </a:ext>
            </a:extLst>
          </p:cNvPr>
          <p:cNvSpPr txBox="1">
            <a:spLocks/>
          </p:cNvSpPr>
          <p:nvPr/>
        </p:nvSpPr>
        <p:spPr>
          <a:xfrm>
            <a:off x="-198486" y="-271083"/>
            <a:ext cx="3684636"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Movement</a:t>
            </a: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615152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418" y="-587278"/>
            <a:ext cx="9927037" cy="7445278"/>
          </a:xfrm>
          <a:prstGeom prst="rect">
            <a:avLst/>
          </a:prstGeom>
        </p:spPr>
      </p:pic>
      <p:cxnSp>
        <p:nvCxnSpPr>
          <p:cNvPr id="27" name="Straight Connector 26">
            <a:extLst>
              <a:ext uri="{FF2B5EF4-FFF2-40B4-BE49-F238E27FC236}">
                <a16:creationId xmlns:a16="http://schemas.microsoft.com/office/drawing/2014/main" xmlns="" id="{27F96272-A4C3-4968-B1F5-08FD3C0B2D72}"/>
              </a:ext>
            </a:extLst>
          </p:cNvPr>
          <p:cNvCxnSpPr>
            <a:cxnSpLocks/>
          </p:cNvCxnSpPr>
          <p:nvPr/>
        </p:nvCxnSpPr>
        <p:spPr>
          <a:xfrm>
            <a:off x="4424101" y="2248647"/>
            <a:ext cx="13555" cy="392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530353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2040 Vision</a:t>
            </a:r>
          </a:p>
        </p:txBody>
      </p:sp>
      <p:sp>
        <p:nvSpPr>
          <p:cNvPr id="3" name="Content Placeholder 2"/>
          <p:cNvSpPr>
            <a:spLocks noGrp="1"/>
          </p:cNvSpPr>
          <p:nvPr>
            <p:ph idx="1"/>
          </p:nvPr>
        </p:nvSpPr>
        <p:spPr>
          <a:xfrm>
            <a:off x="457200" y="1340768"/>
            <a:ext cx="8229600" cy="5256584"/>
          </a:xfrm>
        </p:spPr>
        <p:txBody>
          <a:bodyPr>
            <a:normAutofit fontScale="92500"/>
          </a:bodyPr>
          <a:lstStyle/>
          <a:p>
            <a:r>
              <a:rPr lang="en-IE" b="1" dirty="0"/>
              <a:t>Sustainable town - Internal movement through soft modes in a permeable, safe public realm.</a:t>
            </a:r>
          </a:p>
          <a:p>
            <a:r>
              <a:rPr lang="en-IE" b="1" dirty="0"/>
              <a:t>Higher densities, mixed use, lower parking standards, pedestrian dominated Centre.</a:t>
            </a:r>
          </a:p>
          <a:p>
            <a:r>
              <a:rPr lang="en-IE" b="1" dirty="0"/>
              <a:t>Internal public transport linking new 4-track </a:t>
            </a:r>
            <a:r>
              <a:rPr lang="en-IE" b="1" dirty="0" err="1"/>
              <a:t>Sallins</a:t>
            </a:r>
            <a:r>
              <a:rPr lang="en-IE" b="1" dirty="0"/>
              <a:t> rail station, employment, residents, shops, schools etc.</a:t>
            </a:r>
          </a:p>
          <a:p>
            <a:r>
              <a:rPr lang="en-IE" b="1" dirty="0"/>
              <a:t>Revitalised Main St supported by secondary street network from Harbour to St David’s Castle with new public spaces reflecting heritage.</a:t>
            </a:r>
          </a:p>
          <a:p>
            <a:endParaRPr lang="en-IE" dirty="0"/>
          </a:p>
          <a:p>
            <a:endParaRPr lang="en-IE" dirty="0"/>
          </a:p>
          <a:p>
            <a:endParaRPr lang="en-IE" dirty="0"/>
          </a:p>
        </p:txBody>
      </p:sp>
    </p:spTree>
    <p:extLst>
      <p:ext uri="{BB962C8B-B14F-4D97-AF65-F5344CB8AC3E}">
        <p14:creationId xmlns:p14="http://schemas.microsoft.com/office/powerpoint/2010/main" xmlns="" val="509797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2040</a:t>
            </a:r>
            <a:r>
              <a:rPr lang="en-IE" dirty="0"/>
              <a:t> Continued</a:t>
            </a:r>
          </a:p>
        </p:txBody>
      </p:sp>
      <p:sp>
        <p:nvSpPr>
          <p:cNvPr id="3" name="Content Placeholder 2"/>
          <p:cNvSpPr>
            <a:spLocks noGrp="1"/>
          </p:cNvSpPr>
          <p:nvPr>
            <p:ph idx="1"/>
          </p:nvPr>
        </p:nvSpPr>
        <p:spPr/>
        <p:txBody>
          <a:bodyPr/>
          <a:lstStyle/>
          <a:p>
            <a:r>
              <a:rPr lang="en-IE" b="1" dirty="0"/>
              <a:t>Naas linked to hinterland via public transport, private car and  national cycle network. Car parks close to but not dependant on Main St.</a:t>
            </a:r>
          </a:p>
          <a:p>
            <a:r>
              <a:rPr lang="en-IE" b="1" dirty="0"/>
              <a:t>Parks, water bodies, sports and playgrounds linked by green routes.</a:t>
            </a:r>
          </a:p>
          <a:p>
            <a:r>
              <a:rPr lang="en-IE" b="1" dirty="0"/>
              <a:t>Eastern and southern by-pass complete forming an orbital around Naas City Centre.</a:t>
            </a:r>
          </a:p>
        </p:txBody>
      </p:sp>
    </p:spTree>
    <p:extLst>
      <p:ext uri="{BB962C8B-B14F-4D97-AF65-F5344CB8AC3E}">
        <p14:creationId xmlns:p14="http://schemas.microsoft.com/office/powerpoint/2010/main" xmlns="" val="3625543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To be put in place</a:t>
            </a:r>
          </a:p>
        </p:txBody>
      </p:sp>
      <p:sp>
        <p:nvSpPr>
          <p:cNvPr id="3" name="Content Placeholder 2"/>
          <p:cNvSpPr>
            <a:spLocks noGrp="1"/>
          </p:cNvSpPr>
          <p:nvPr>
            <p:ph idx="1"/>
          </p:nvPr>
        </p:nvSpPr>
        <p:spPr>
          <a:xfrm>
            <a:off x="457200" y="1196752"/>
            <a:ext cx="8229600" cy="5328592"/>
          </a:xfrm>
        </p:spPr>
        <p:txBody>
          <a:bodyPr>
            <a:normAutofit/>
          </a:bodyPr>
          <a:lstStyle/>
          <a:p>
            <a:r>
              <a:rPr lang="en-IE" b="1" dirty="0"/>
              <a:t>Multi-Modal Transportation Study to address internal movement, hinterland, regional and international linkage, cycling and walking, car parking, freight and servicing, public transport,.</a:t>
            </a:r>
          </a:p>
          <a:p>
            <a:r>
              <a:rPr lang="en-IE" b="1" dirty="0"/>
              <a:t>Transport projects are subject to separate planning processes, finance, TII and NTA protocols. Process will take time.</a:t>
            </a:r>
          </a:p>
          <a:p>
            <a:r>
              <a:rPr lang="en-IE" b="1" dirty="0"/>
              <a:t> Utilities expansion to cater for growth.</a:t>
            </a:r>
          </a:p>
          <a:p>
            <a:endParaRPr lang="en-IE" dirty="0"/>
          </a:p>
          <a:p>
            <a:endParaRPr lang="en-IE" dirty="0"/>
          </a:p>
        </p:txBody>
      </p:sp>
    </p:spTree>
    <p:extLst>
      <p:ext uri="{BB962C8B-B14F-4D97-AF65-F5344CB8AC3E}">
        <p14:creationId xmlns:p14="http://schemas.microsoft.com/office/powerpoint/2010/main" xmlns="" val="1930452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LAP 2018-2024</a:t>
            </a:r>
          </a:p>
        </p:txBody>
      </p:sp>
      <p:sp>
        <p:nvSpPr>
          <p:cNvPr id="3" name="Content Placeholder 2"/>
          <p:cNvSpPr>
            <a:spLocks noGrp="1"/>
          </p:cNvSpPr>
          <p:nvPr>
            <p:ph idx="1"/>
          </p:nvPr>
        </p:nvSpPr>
        <p:spPr>
          <a:xfrm>
            <a:off x="457200" y="1196752"/>
            <a:ext cx="8229600" cy="5328592"/>
          </a:xfrm>
        </p:spPr>
        <p:txBody>
          <a:bodyPr>
            <a:normAutofit fontScale="85000" lnSpcReduction="20000"/>
          </a:bodyPr>
          <a:lstStyle/>
          <a:p>
            <a:r>
              <a:rPr lang="en-IE" b="1" dirty="0"/>
              <a:t>Reduce vehicle dependence on Main St. for car parking while introducing high density residential development in the centre.</a:t>
            </a:r>
          </a:p>
          <a:p>
            <a:r>
              <a:rPr lang="en-IE" b="1" dirty="0"/>
              <a:t>Link edge M7 with Centre via green routes.</a:t>
            </a:r>
          </a:p>
          <a:p>
            <a:r>
              <a:rPr lang="en-IE" b="1" dirty="0"/>
              <a:t>Park and ride, plus public transport priority links from </a:t>
            </a:r>
            <a:r>
              <a:rPr lang="en-IE" b="1" dirty="0" err="1"/>
              <a:t>Sallins</a:t>
            </a:r>
            <a:r>
              <a:rPr lang="en-IE" b="1" dirty="0"/>
              <a:t> to employment, schools, residences and Centre.</a:t>
            </a:r>
          </a:p>
          <a:p>
            <a:r>
              <a:rPr lang="en-IE" b="1" dirty="0"/>
              <a:t>Reduce car parking requirements where sustainable alternatives exist, or where street capacity or density requirements demand it.</a:t>
            </a:r>
          </a:p>
          <a:p>
            <a:r>
              <a:rPr lang="en-IE" b="1" dirty="0"/>
              <a:t>Implement outstanding 2011-2017 LAP Objectives.</a:t>
            </a:r>
          </a:p>
          <a:p>
            <a:r>
              <a:rPr lang="en-IE" b="1" dirty="0"/>
              <a:t>Introduce freight management and delivery scheme, car park strategy and VMS signage.</a:t>
            </a:r>
          </a:p>
          <a:p>
            <a:r>
              <a:rPr lang="en-IE" b="1" dirty="0"/>
              <a:t>Complete Multi-Modal Transportation Study.</a:t>
            </a:r>
          </a:p>
          <a:p>
            <a:endParaRPr lang="en-IE" dirty="0"/>
          </a:p>
        </p:txBody>
      </p:sp>
    </p:spTree>
    <p:extLst>
      <p:ext uri="{BB962C8B-B14F-4D97-AF65-F5344CB8AC3E}">
        <p14:creationId xmlns:p14="http://schemas.microsoft.com/office/powerpoint/2010/main" xmlns="" val="458067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8687" y="-201515"/>
            <a:ext cx="9412687" cy="7059515"/>
          </a:xfrm>
          <a:prstGeom prst="rect">
            <a:avLst/>
          </a:prstGeom>
        </p:spPr>
      </p:pic>
      <p:sp>
        <p:nvSpPr>
          <p:cNvPr id="4" name="Text Placeholder 2">
            <a:extLst>
              <a:ext uri="{FF2B5EF4-FFF2-40B4-BE49-F238E27FC236}">
                <a16:creationId xmlns:a16="http://schemas.microsoft.com/office/drawing/2014/main" xmlns="" id="{43CD9F19-A232-47C3-81E3-C033D2AE5241}"/>
              </a:ext>
            </a:extLst>
          </p:cNvPr>
          <p:cNvSpPr txBox="1">
            <a:spLocks/>
          </p:cNvSpPr>
          <p:nvPr/>
        </p:nvSpPr>
        <p:spPr>
          <a:xfrm>
            <a:off x="-481609" y="1047480"/>
            <a:ext cx="3362916" cy="5513295"/>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400"/>
              </a:spcBef>
              <a:buNone/>
            </a:pPr>
            <a:r>
              <a:rPr lang="en-IE" sz="3000" b="1" dirty="0">
                <a:solidFill>
                  <a:schemeClr val="bg1"/>
                </a:solidFill>
              </a:rPr>
              <a:t>Use strategic cycle network, walking routes, canal, &amp; equestrian trails to connect Naas to its rich hin</a:t>
            </a:r>
            <a:r>
              <a:rPr lang="en-IE" sz="3200" b="1" dirty="0">
                <a:solidFill>
                  <a:schemeClr val="bg1"/>
                </a:solidFill>
              </a:rPr>
              <a:t>terland </a:t>
            </a:r>
          </a:p>
        </p:txBody>
      </p:sp>
      <p:cxnSp>
        <p:nvCxnSpPr>
          <p:cNvPr id="27" name="Straight Connector 26">
            <a:extLst>
              <a:ext uri="{FF2B5EF4-FFF2-40B4-BE49-F238E27FC236}">
                <a16:creationId xmlns:a16="http://schemas.microsoft.com/office/drawing/2014/main" xmlns="" id="{27F96272-A4C3-4968-B1F5-08FD3C0B2D72}"/>
              </a:ext>
            </a:extLst>
          </p:cNvPr>
          <p:cNvCxnSpPr>
            <a:cxnSpLocks/>
          </p:cNvCxnSpPr>
          <p:nvPr/>
        </p:nvCxnSpPr>
        <p:spPr>
          <a:xfrm>
            <a:off x="4424101" y="2248647"/>
            <a:ext cx="13555" cy="392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xmlns="" id="{7B16D57D-0F06-4760-8093-13BD69FD6C7C}"/>
              </a:ext>
            </a:extLst>
          </p:cNvPr>
          <p:cNvSpPr txBox="1">
            <a:spLocks/>
          </p:cNvSpPr>
          <p:nvPr/>
        </p:nvSpPr>
        <p:spPr>
          <a:xfrm>
            <a:off x="-198486" y="-271083"/>
            <a:ext cx="3684636"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50000"/>
              <a:lumOff val="50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Hinterland</a:t>
            </a:r>
          </a:p>
          <a:p>
            <a:pPr marL="0" indent="0">
              <a:spcBef>
                <a:spcPts val="0"/>
              </a:spcBef>
              <a:buNone/>
            </a:pPr>
            <a:endParaRPr lang="en-IE" sz="2400" b="1" dirty="0">
              <a:solidFill>
                <a:schemeClr val="bg1"/>
              </a:solidFill>
            </a:endParaRPr>
          </a:p>
        </p:txBody>
      </p:sp>
      <p:sp>
        <p:nvSpPr>
          <p:cNvPr id="2" name="Arrow: Right 1">
            <a:extLst>
              <a:ext uri="{FF2B5EF4-FFF2-40B4-BE49-F238E27FC236}">
                <a16:creationId xmlns:a16="http://schemas.microsoft.com/office/drawing/2014/main" xmlns="" id="{8DCCD600-3939-44E4-A292-2A00C76DA51E}"/>
              </a:ext>
            </a:extLst>
          </p:cNvPr>
          <p:cNvSpPr/>
          <p:nvPr/>
        </p:nvSpPr>
        <p:spPr>
          <a:xfrm rot="1820887" flipV="1">
            <a:off x="6505634" y="3979194"/>
            <a:ext cx="781187" cy="3252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Arrow: Right 16">
            <a:extLst>
              <a:ext uri="{FF2B5EF4-FFF2-40B4-BE49-F238E27FC236}">
                <a16:creationId xmlns:a16="http://schemas.microsoft.com/office/drawing/2014/main" xmlns="" id="{63FD30E5-CC7B-4A9E-8B5B-F23C6C4952B8}"/>
              </a:ext>
            </a:extLst>
          </p:cNvPr>
          <p:cNvSpPr/>
          <p:nvPr/>
        </p:nvSpPr>
        <p:spPr>
          <a:xfrm rot="1820887" flipV="1">
            <a:off x="6791383" y="5750844"/>
            <a:ext cx="781187" cy="3252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Arrow: Right 17">
            <a:extLst>
              <a:ext uri="{FF2B5EF4-FFF2-40B4-BE49-F238E27FC236}">
                <a16:creationId xmlns:a16="http://schemas.microsoft.com/office/drawing/2014/main" xmlns="" id="{D58A658C-4824-462F-A80C-4F3717ED8A66}"/>
              </a:ext>
            </a:extLst>
          </p:cNvPr>
          <p:cNvSpPr/>
          <p:nvPr/>
        </p:nvSpPr>
        <p:spPr>
          <a:xfrm rot="4560532" flipV="1">
            <a:off x="5922446" y="5979849"/>
            <a:ext cx="781187" cy="3252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Arrow: Right 18">
            <a:extLst>
              <a:ext uri="{FF2B5EF4-FFF2-40B4-BE49-F238E27FC236}">
                <a16:creationId xmlns:a16="http://schemas.microsoft.com/office/drawing/2014/main" xmlns="" id="{16EB787D-73C3-44DB-9F6F-5401CF888E68}"/>
              </a:ext>
            </a:extLst>
          </p:cNvPr>
          <p:cNvSpPr/>
          <p:nvPr/>
        </p:nvSpPr>
        <p:spPr>
          <a:xfrm rot="6760432" flipV="1">
            <a:off x="4170527" y="6060496"/>
            <a:ext cx="781187" cy="3252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Arrow: Right 19">
            <a:extLst>
              <a:ext uri="{FF2B5EF4-FFF2-40B4-BE49-F238E27FC236}">
                <a16:creationId xmlns:a16="http://schemas.microsoft.com/office/drawing/2014/main" xmlns="" id="{98F1ED41-4254-4449-9523-5A746D28F85D}"/>
              </a:ext>
            </a:extLst>
          </p:cNvPr>
          <p:cNvSpPr/>
          <p:nvPr/>
        </p:nvSpPr>
        <p:spPr>
          <a:xfrm rot="9797561" flipV="1">
            <a:off x="2445702" y="5369377"/>
            <a:ext cx="781187" cy="3252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Arrow: Right 20">
            <a:extLst>
              <a:ext uri="{FF2B5EF4-FFF2-40B4-BE49-F238E27FC236}">
                <a16:creationId xmlns:a16="http://schemas.microsoft.com/office/drawing/2014/main" xmlns="" id="{F41FB64E-FACC-4C3C-B411-073782D092CD}"/>
              </a:ext>
            </a:extLst>
          </p:cNvPr>
          <p:cNvSpPr/>
          <p:nvPr/>
        </p:nvSpPr>
        <p:spPr>
          <a:xfrm rot="15819457" flipV="1">
            <a:off x="4764457" y="1291039"/>
            <a:ext cx="781187" cy="3252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Arrow: Right 21">
            <a:extLst>
              <a:ext uri="{FF2B5EF4-FFF2-40B4-BE49-F238E27FC236}">
                <a16:creationId xmlns:a16="http://schemas.microsoft.com/office/drawing/2014/main" xmlns="" id="{035D67EB-82F1-4AED-8515-D016905B6142}"/>
              </a:ext>
            </a:extLst>
          </p:cNvPr>
          <p:cNvSpPr/>
          <p:nvPr/>
        </p:nvSpPr>
        <p:spPr>
          <a:xfrm rot="15394873" flipV="1">
            <a:off x="4128661" y="1370170"/>
            <a:ext cx="781187" cy="46545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Arrow: Right 22">
            <a:extLst>
              <a:ext uri="{FF2B5EF4-FFF2-40B4-BE49-F238E27FC236}">
                <a16:creationId xmlns:a16="http://schemas.microsoft.com/office/drawing/2014/main" xmlns="" id="{FF8ACE48-E572-48C1-BC6B-085ECA65EEBD}"/>
              </a:ext>
            </a:extLst>
          </p:cNvPr>
          <p:cNvSpPr/>
          <p:nvPr/>
        </p:nvSpPr>
        <p:spPr>
          <a:xfrm rot="13075634" flipV="1">
            <a:off x="2396912" y="2772368"/>
            <a:ext cx="781187" cy="3252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Arrow: Right 23">
            <a:extLst>
              <a:ext uri="{FF2B5EF4-FFF2-40B4-BE49-F238E27FC236}">
                <a16:creationId xmlns:a16="http://schemas.microsoft.com/office/drawing/2014/main" xmlns="" id="{846044D0-F865-4DFA-905A-BDC770E26A73}"/>
              </a:ext>
            </a:extLst>
          </p:cNvPr>
          <p:cNvSpPr/>
          <p:nvPr/>
        </p:nvSpPr>
        <p:spPr>
          <a:xfrm rot="19428517" flipV="1">
            <a:off x="8342162" y="1835321"/>
            <a:ext cx="781187" cy="3252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xmlns="" val="39595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2418F6-C7E6-4AFC-8CB5-3B022E100F00}"/>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047329" y="0"/>
            <a:ext cx="12192001" cy="6858000"/>
          </a:xfrm>
          <a:prstGeom prst="rect">
            <a:avLst/>
          </a:prstGeom>
        </p:spPr>
      </p:pic>
      <p:sp>
        <p:nvSpPr>
          <p:cNvPr id="2" name="Rectangle 1">
            <a:extLst>
              <a:ext uri="{FF2B5EF4-FFF2-40B4-BE49-F238E27FC236}">
                <a16:creationId xmlns:a16="http://schemas.microsoft.com/office/drawing/2014/main" xmlns="" id="{932604B5-FAF9-4636-9682-BEA2A6B2ADC4}"/>
              </a:ext>
            </a:extLst>
          </p:cNvPr>
          <p:cNvSpPr/>
          <p:nvPr/>
        </p:nvSpPr>
        <p:spPr>
          <a:xfrm>
            <a:off x="-478972" y="-359229"/>
            <a:ext cx="4963886" cy="8044543"/>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xmlns="" id="{978BC5A0-AF52-410A-B421-6BA58B9753C9}"/>
              </a:ext>
            </a:extLst>
          </p:cNvPr>
          <p:cNvSpPr txBox="1">
            <a:spLocks/>
          </p:cNvSpPr>
          <p:nvPr/>
        </p:nvSpPr>
        <p:spPr>
          <a:xfrm>
            <a:off x="395516" y="840632"/>
            <a:ext cx="4089398" cy="5176736"/>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IE" sz="4800" b="1" dirty="0">
                <a:solidFill>
                  <a:schemeClr val="bg1"/>
                </a:solidFill>
              </a:rPr>
              <a:t>Naas 2040</a:t>
            </a:r>
          </a:p>
          <a:p>
            <a:pPr marL="0" indent="0">
              <a:spcBef>
                <a:spcPts val="1800"/>
              </a:spcBef>
              <a:buNone/>
            </a:pPr>
            <a:r>
              <a:rPr lang="en-IE" sz="3600" b="1" dirty="0">
                <a:solidFill>
                  <a:schemeClr val="bg1"/>
                </a:solidFill>
              </a:rPr>
              <a:t>What kind of town?</a:t>
            </a:r>
          </a:p>
          <a:p>
            <a:pPr>
              <a:spcBef>
                <a:spcPts val="1800"/>
              </a:spcBef>
            </a:pPr>
            <a:r>
              <a:rPr lang="en-IE" sz="3600" b="1" dirty="0">
                <a:solidFill>
                  <a:schemeClr val="bg1"/>
                </a:solidFill>
              </a:rPr>
              <a:t>economically</a:t>
            </a:r>
          </a:p>
          <a:p>
            <a:pPr>
              <a:spcBef>
                <a:spcPts val="1800"/>
              </a:spcBef>
            </a:pPr>
            <a:r>
              <a:rPr lang="en-IE" sz="3600" b="1" dirty="0">
                <a:solidFill>
                  <a:schemeClr val="bg1"/>
                </a:solidFill>
              </a:rPr>
              <a:t>socially</a:t>
            </a:r>
          </a:p>
          <a:p>
            <a:pPr>
              <a:spcBef>
                <a:spcPts val="1800"/>
              </a:spcBef>
            </a:pPr>
            <a:r>
              <a:rPr lang="en-IE" sz="3600" b="1" dirty="0">
                <a:solidFill>
                  <a:schemeClr val="bg1"/>
                </a:solidFill>
              </a:rPr>
              <a:t>environmentally</a:t>
            </a:r>
          </a:p>
          <a:p>
            <a:pPr>
              <a:spcBef>
                <a:spcPts val="1800"/>
              </a:spcBef>
            </a:pPr>
            <a:r>
              <a:rPr lang="en-IE" sz="3600" b="1" dirty="0">
                <a:solidFill>
                  <a:schemeClr val="bg1"/>
                </a:solidFill>
              </a:rPr>
              <a:t>physically</a:t>
            </a:r>
          </a:p>
          <a:p>
            <a:pPr>
              <a:spcBef>
                <a:spcPts val="1800"/>
              </a:spcBef>
            </a:pPr>
            <a:endParaRPr lang="en-IE" sz="3600" b="1" dirty="0">
              <a:solidFill>
                <a:schemeClr val="bg1"/>
              </a:solidFill>
            </a:endParaRPr>
          </a:p>
          <a:p>
            <a:pPr marL="0" indent="0">
              <a:spcBef>
                <a:spcPts val="1800"/>
              </a:spcBef>
              <a:buNone/>
            </a:pPr>
            <a:endParaRPr lang="en-IE" sz="3600" b="1" dirty="0">
              <a:solidFill>
                <a:schemeClr val="bg1"/>
              </a:solidFill>
            </a:endParaRPr>
          </a:p>
        </p:txBody>
      </p:sp>
      <p:sp>
        <p:nvSpPr>
          <p:cNvPr id="5" name="Text Placeholder 2">
            <a:extLst>
              <a:ext uri="{FF2B5EF4-FFF2-40B4-BE49-F238E27FC236}">
                <a16:creationId xmlns:a16="http://schemas.microsoft.com/office/drawing/2014/main" xmlns="" id="{CA545540-9A96-4F9C-A15E-21C86BB4B8C3}"/>
              </a:ext>
            </a:extLst>
          </p:cNvPr>
          <p:cNvSpPr txBox="1">
            <a:spLocks/>
          </p:cNvSpPr>
          <p:nvPr/>
        </p:nvSpPr>
        <p:spPr>
          <a:xfrm>
            <a:off x="6415316" y="408832"/>
            <a:ext cx="4089398" cy="5176736"/>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None/>
            </a:pPr>
            <a:r>
              <a:rPr lang="en-IE" sz="3200" b="1" dirty="0">
                <a:solidFill>
                  <a:schemeClr val="bg1"/>
                </a:solidFill>
              </a:rPr>
              <a:t>Navan </a:t>
            </a:r>
          </a:p>
          <a:p>
            <a:pPr marL="0" indent="0">
              <a:spcBef>
                <a:spcPts val="1200"/>
              </a:spcBef>
              <a:buNone/>
            </a:pPr>
            <a:r>
              <a:rPr lang="en-IE" sz="3200" b="1" dirty="0">
                <a:solidFill>
                  <a:schemeClr val="bg1"/>
                </a:solidFill>
              </a:rPr>
              <a:t>Dundalk </a:t>
            </a:r>
          </a:p>
          <a:p>
            <a:pPr marL="0" indent="0">
              <a:spcBef>
                <a:spcPts val="1200"/>
              </a:spcBef>
              <a:buNone/>
            </a:pPr>
            <a:r>
              <a:rPr lang="en-IE" sz="3200" b="1" dirty="0">
                <a:solidFill>
                  <a:schemeClr val="bg1"/>
                </a:solidFill>
              </a:rPr>
              <a:t>Drogheda</a:t>
            </a:r>
          </a:p>
          <a:p>
            <a:pPr marL="0" indent="0">
              <a:spcBef>
                <a:spcPts val="1200"/>
              </a:spcBef>
              <a:buNone/>
            </a:pPr>
            <a:r>
              <a:rPr lang="en-IE" sz="3200" b="1" dirty="0">
                <a:solidFill>
                  <a:schemeClr val="bg1"/>
                </a:solidFill>
              </a:rPr>
              <a:t>Mullingar</a:t>
            </a:r>
          </a:p>
          <a:p>
            <a:pPr marL="0" indent="0">
              <a:spcBef>
                <a:spcPts val="1200"/>
              </a:spcBef>
              <a:buNone/>
            </a:pPr>
            <a:r>
              <a:rPr lang="en-IE" sz="3200" b="1" dirty="0">
                <a:solidFill>
                  <a:schemeClr val="bg1"/>
                </a:solidFill>
              </a:rPr>
              <a:t>Tullamore</a:t>
            </a:r>
          </a:p>
          <a:p>
            <a:pPr marL="0" indent="0">
              <a:spcBef>
                <a:spcPts val="1200"/>
              </a:spcBef>
              <a:buNone/>
            </a:pPr>
            <a:r>
              <a:rPr lang="en-IE" sz="3200" b="1" dirty="0" err="1">
                <a:solidFill>
                  <a:schemeClr val="bg1"/>
                </a:solidFill>
              </a:rPr>
              <a:t>Portlaoise</a:t>
            </a:r>
            <a:endParaRPr lang="en-IE" sz="3200" b="1" dirty="0">
              <a:solidFill>
                <a:schemeClr val="bg1"/>
              </a:solidFill>
            </a:endParaRPr>
          </a:p>
          <a:p>
            <a:pPr marL="0" indent="0">
              <a:spcBef>
                <a:spcPts val="1800"/>
              </a:spcBef>
              <a:buNone/>
            </a:pPr>
            <a:endParaRPr lang="en-IE" sz="800" b="1" dirty="0">
              <a:solidFill>
                <a:schemeClr val="bg1"/>
              </a:solidFill>
            </a:endParaRPr>
          </a:p>
          <a:p>
            <a:pPr marL="0" lvl="0" indent="0">
              <a:buNone/>
            </a:pPr>
            <a:r>
              <a:rPr lang="en-IE" sz="4400" b="1" dirty="0">
                <a:solidFill>
                  <a:schemeClr val="bg1"/>
                </a:solidFill>
              </a:rPr>
              <a:t>Kilkenny</a:t>
            </a:r>
          </a:p>
          <a:p>
            <a:pPr marL="0" lvl="0" indent="0">
              <a:buNone/>
            </a:pPr>
            <a:r>
              <a:rPr lang="en-IE" sz="4400" b="1" dirty="0">
                <a:solidFill>
                  <a:schemeClr val="bg1"/>
                </a:solidFill>
              </a:rPr>
              <a:t>Westport</a:t>
            </a:r>
          </a:p>
          <a:p>
            <a:pPr marL="0" lvl="0" indent="0">
              <a:buNone/>
            </a:pPr>
            <a:r>
              <a:rPr lang="en-IE" sz="4400" b="1" dirty="0">
                <a:solidFill>
                  <a:schemeClr val="bg1"/>
                </a:solidFill>
              </a:rPr>
              <a:t>Wexford</a:t>
            </a:r>
          </a:p>
          <a:p>
            <a:pPr marL="0" indent="0">
              <a:spcBef>
                <a:spcPts val="1800"/>
              </a:spcBef>
              <a:buNone/>
            </a:pPr>
            <a:endParaRPr lang="en-IE" sz="3200" b="1" dirty="0">
              <a:solidFill>
                <a:schemeClr val="bg1"/>
              </a:solidFill>
            </a:endParaRPr>
          </a:p>
          <a:p>
            <a:pPr>
              <a:spcBef>
                <a:spcPts val="1800"/>
              </a:spcBef>
            </a:pPr>
            <a:endParaRPr lang="en-IE" sz="3600" b="1" dirty="0">
              <a:solidFill>
                <a:schemeClr val="bg1"/>
              </a:solidFill>
            </a:endParaRPr>
          </a:p>
          <a:p>
            <a:pPr marL="0" indent="0">
              <a:spcBef>
                <a:spcPts val="1800"/>
              </a:spcBef>
              <a:buNone/>
            </a:pPr>
            <a:endParaRPr lang="en-IE" sz="3600" b="1" dirty="0">
              <a:solidFill>
                <a:schemeClr val="bg1"/>
              </a:solidFill>
            </a:endParaRPr>
          </a:p>
        </p:txBody>
      </p:sp>
    </p:spTree>
    <p:extLst>
      <p:ext uri="{BB962C8B-B14F-4D97-AF65-F5344CB8AC3E}">
        <p14:creationId xmlns:p14="http://schemas.microsoft.com/office/powerpoint/2010/main" xmlns="" val="1904778458"/>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878103-6559-4AE7-9E25-E571270731A0}"/>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24452" y="0"/>
            <a:ext cx="8689331" cy="6897277"/>
          </a:xfrm>
          <a:prstGeom prst="rect">
            <a:avLst/>
          </a:prstGeom>
        </p:spPr>
      </p:pic>
      <p:sp>
        <p:nvSpPr>
          <p:cNvPr id="2" name="Rectangle 1">
            <a:extLst>
              <a:ext uri="{FF2B5EF4-FFF2-40B4-BE49-F238E27FC236}">
                <a16:creationId xmlns:a16="http://schemas.microsoft.com/office/drawing/2014/main" xmlns="" id="{2E3D12D2-5172-4FC2-9382-E8A19E0BAA52}"/>
              </a:ext>
            </a:extLst>
          </p:cNvPr>
          <p:cNvSpPr/>
          <p:nvPr/>
        </p:nvSpPr>
        <p:spPr>
          <a:xfrm>
            <a:off x="6478719" y="-247649"/>
            <a:ext cx="3545841" cy="742568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2">
            <a:extLst>
              <a:ext uri="{FF2B5EF4-FFF2-40B4-BE49-F238E27FC236}">
                <a16:creationId xmlns:a16="http://schemas.microsoft.com/office/drawing/2014/main" xmlns="" id="{A43FFECC-51C9-424D-81F2-4D3DE9CE6B0B}"/>
              </a:ext>
            </a:extLst>
          </p:cNvPr>
          <p:cNvSpPr txBox="1">
            <a:spLocks/>
          </p:cNvSpPr>
          <p:nvPr/>
        </p:nvSpPr>
        <p:spPr>
          <a:xfrm>
            <a:off x="0" y="-247649"/>
            <a:ext cx="3684636"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75000"/>
              <a:lumOff val="25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Collaboration</a:t>
            </a:r>
            <a:r>
              <a:rPr lang="en-IE" sz="2400" b="1" dirty="0">
                <a:solidFill>
                  <a:schemeClr val="bg1"/>
                </a:solidFill>
              </a:rPr>
              <a:t> </a:t>
            </a:r>
            <a:endParaRPr lang="en-IE" sz="3600" b="1" dirty="0">
              <a:solidFill>
                <a:schemeClr val="bg1"/>
              </a:solidFill>
            </a:endParaRPr>
          </a:p>
        </p:txBody>
      </p:sp>
      <p:sp>
        <p:nvSpPr>
          <p:cNvPr id="9" name="Text Placeholder 2">
            <a:extLst>
              <a:ext uri="{FF2B5EF4-FFF2-40B4-BE49-F238E27FC236}">
                <a16:creationId xmlns:a16="http://schemas.microsoft.com/office/drawing/2014/main" xmlns="" id="{678031B3-A4CD-472F-BE66-C38848C9AAB0}"/>
              </a:ext>
            </a:extLst>
          </p:cNvPr>
          <p:cNvSpPr txBox="1">
            <a:spLocks/>
          </p:cNvSpPr>
          <p:nvPr/>
        </p:nvSpPr>
        <p:spPr>
          <a:xfrm>
            <a:off x="6478719" y="-114300"/>
            <a:ext cx="2665281" cy="7642730"/>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alpha val="42000"/>
            </a:schemeClr>
          </a:solidFill>
          <a:ln>
            <a:noFill/>
          </a:ln>
        </p:spPr>
        <p:txBody>
          <a:bodyPr vert="horz" lIns="14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endParaRPr lang="en-IE" sz="2800" b="1" dirty="0">
              <a:solidFill>
                <a:schemeClr val="bg1"/>
              </a:solidFill>
            </a:endParaRPr>
          </a:p>
          <a:p>
            <a:pPr marL="0" indent="0">
              <a:spcBef>
                <a:spcPts val="0"/>
              </a:spcBef>
              <a:buNone/>
            </a:pPr>
            <a:r>
              <a:rPr lang="en-IE" sz="2800" b="1" dirty="0">
                <a:solidFill>
                  <a:schemeClr val="bg1"/>
                </a:solidFill>
              </a:rPr>
              <a:t>Involve stakeholders from all key sectors</a:t>
            </a:r>
          </a:p>
          <a:p>
            <a:pPr marL="0" indent="0">
              <a:spcBef>
                <a:spcPts val="0"/>
              </a:spcBef>
              <a:buNone/>
            </a:pPr>
            <a:endParaRPr lang="en-IE" sz="2800" b="1" dirty="0">
              <a:solidFill>
                <a:schemeClr val="bg1"/>
              </a:solidFill>
            </a:endParaRPr>
          </a:p>
          <a:p>
            <a:pPr marL="0" indent="0">
              <a:spcBef>
                <a:spcPts val="0"/>
              </a:spcBef>
              <a:buNone/>
            </a:pPr>
            <a:r>
              <a:rPr lang="en-IE" sz="2800" b="1" dirty="0">
                <a:solidFill>
                  <a:schemeClr val="bg1"/>
                </a:solidFill>
              </a:rPr>
              <a:t>Collaboration to co-produce the Naas of the future</a:t>
            </a:r>
          </a:p>
          <a:p>
            <a:pPr marL="0" indent="0">
              <a:spcBef>
                <a:spcPts val="0"/>
              </a:spcBef>
              <a:buNone/>
            </a:pPr>
            <a:endParaRPr lang="en-IE" sz="2800" b="1" dirty="0">
              <a:solidFill>
                <a:schemeClr val="bg1"/>
              </a:solidFill>
            </a:endParaRPr>
          </a:p>
          <a:p>
            <a:pPr marL="0" indent="0">
              <a:spcBef>
                <a:spcPts val="0"/>
              </a:spcBef>
              <a:buNone/>
            </a:pPr>
            <a:endParaRPr lang="en-IE" sz="2800" b="1" dirty="0">
              <a:solidFill>
                <a:schemeClr val="bg1"/>
              </a:solidFill>
            </a:endParaRPr>
          </a:p>
          <a:p>
            <a:pPr marL="0" indent="0">
              <a:spcBef>
                <a:spcPts val="0"/>
              </a:spcBef>
              <a:buNone/>
            </a:pPr>
            <a:endParaRPr lang="en-IE" sz="2400" b="1" dirty="0">
              <a:solidFill>
                <a:schemeClr val="bg1"/>
              </a:solidFill>
            </a:endParaRPr>
          </a:p>
        </p:txBody>
      </p:sp>
    </p:spTree>
    <p:extLst>
      <p:ext uri="{BB962C8B-B14F-4D97-AF65-F5344CB8AC3E}">
        <p14:creationId xmlns:p14="http://schemas.microsoft.com/office/powerpoint/2010/main" xmlns="" val="3736300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C924E7D-78A1-4E79-BDB1-FC930DEC1901}"/>
              </a:ext>
            </a:extLst>
          </p:cNvPr>
          <p:cNvSpPr/>
          <p:nvPr/>
        </p:nvSpPr>
        <p:spPr>
          <a:xfrm>
            <a:off x="-133350" y="0"/>
            <a:ext cx="9982200" cy="7753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2">
            <a:extLst>
              <a:ext uri="{FF2B5EF4-FFF2-40B4-BE49-F238E27FC236}">
                <a16:creationId xmlns:a16="http://schemas.microsoft.com/office/drawing/2014/main" xmlns="" id="{A43FFECC-51C9-424D-81F2-4D3DE9CE6B0B}"/>
              </a:ext>
            </a:extLst>
          </p:cNvPr>
          <p:cNvSpPr txBox="1">
            <a:spLocks/>
          </p:cNvSpPr>
          <p:nvPr/>
        </p:nvSpPr>
        <p:spPr>
          <a:xfrm>
            <a:off x="0" y="-247649"/>
            <a:ext cx="4476750" cy="1021338"/>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solidFill>
            <a:schemeClr val="tx1">
              <a:lumMod val="75000"/>
              <a:lumOff val="25000"/>
            </a:schemeClr>
          </a:solid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endParaRPr lang="en-IE" sz="2800" b="1" dirty="0">
              <a:solidFill>
                <a:schemeClr val="bg1"/>
              </a:solidFill>
            </a:endParaRPr>
          </a:p>
          <a:p>
            <a:pPr marL="0" indent="0">
              <a:spcBef>
                <a:spcPts val="0"/>
              </a:spcBef>
              <a:buNone/>
            </a:pPr>
            <a:r>
              <a:rPr lang="en-IE" sz="3600" b="1" dirty="0">
                <a:solidFill>
                  <a:schemeClr val="bg1"/>
                </a:solidFill>
              </a:rPr>
              <a:t>Implementation</a:t>
            </a:r>
            <a:r>
              <a:rPr lang="en-IE" sz="2400" b="1" dirty="0">
                <a:solidFill>
                  <a:schemeClr val="bg1"/>
                </a:solidFill>
              </a:rPr>
              <a:t> </a:t>
            </a:r>
            <a:endParaRPr lang="en-IE" sz="3600" b="1" dirty="0">
              <a:solidFill>
                <a:schemeClr val="bg1"/>
              </a:solidFill>
            </a:endParaRPr>
          </a:p>
        </p:txBody>
      </p:sp>
      <p:sp>
        <p:nvSpPr>
          <p:cNvPr id="2" name="Rectangle 1">
            <a:extLst>
              <a:ext uri="{FF2B5EF4-FFF2-40B4-BE49-F238E27FC236}">
                <a16:creationId xmlns:a16="http://schemas.microsoft.com/office/drawing/2014/main" xmlns="" id="{8A2DFA1F-3F2A-434F-937F-E197AB33A993}"/>
              </a:ext>
            </a:extLst>
          </p:cNvPr>
          <p:cNvSpPr/>
          <p:nvPr/>
        </p:nvSpPr>
        <p:spPr>
          <a:xfrm>
            <a:off x="476250" y="1253401"/>
            <a:ext cx="8667750" cy="3277820"/>
          </a:xfrm>
          <a:prstGeom prst="rect">
            <a:avLst/>
          </a:prstGeom>
        </p:spPr>
        <p:txBody>
          <a:bodyPr wrap="square">
            <a:spAutoFit/>
          </a:bodyPr>
          <a:lstStyle/>
          <a:p>
            <a:pPr marL="355600" indent="-355600">
              <a:spcBef>
                <a:spcPts val="600"/>
              </a:spcBef>
              <a:buFont typeface="+mj-lt"/>
              <a:buAutoNum type="arabicPeriod"/>
            </a:pPr>
            <a:r>
              <a:rPr lang="en-IE" sz="3200" b="1" dirty="0">
                <a:solidFill>
                  <a:schemeClr val="bg1"/>
                </a:solidFill>
              </a:rPr>
              <a:t>Set out place-specific strategies supported by inter-agency cooperation and institutional collaboration </a:t>
            </a:r>
          </a:p>
          <a:p>
            <a:pPr marL="355600" indent="-355600">
              <a:spcBef>
                <a:spcPts val="600"/>
              </a:spcBef>
              <a:buFont typeface="+mj-lt"/>
              <a:buAutoNum type="arabicPeriod"/>
            </a:pPr>
            <a:r>
              <a:rPr lang="en-IE" sz="3200" b="1" dirty="0">
                <a:solidFill>
                  <a:schemeClr val="bg1"/>
                </a:solidFill>
              </a:rPr>
              <a:t>Appropriate guidelines to ensure quality </a:t>
            </a:r>
          </a:p>
          <a:p>
            <a:pPr marL="355600" indent="-355600">
              <a:spcBef>
                <a:spcPts val="600"/>
              </a:spcBef>
              <a:buFont typeface="+mj-lt"/>
              <a:buAutoNum type="arabicPeriod"/>
            </a:pPr>
            <a:r>
              <a:rPr lang="en-IE" sz="3200" b="1" dirty="0">
                <a:solidFill>
                  <a:schemeClr val="bg1"/>
                </a:solidFill>
              </a:rPr>
              <a:t>Realistic and feasible means of delivery </a:t>
            </a:r>
          </a:p>
          <a:p>
            <a:pPr marL="355600" indent="-355600">
              <a:spcBef>
                <a:spcPts val="600"/>
              </a:spcBef>
              <a:buFont typeface="+mj-lt"/>
              <a:buAutoNum type="arabicPeriod"/>
            </a:pPr>
            <a:r>
              <a:rPr lang="en-IE" sz="3200" b="1" dirty="0">
                <a:solidFill>
                  <a:schemeClr val="bg1"/>
                </a:solidFill>
              </a:rPr>
              <a:t>Framework for monitoring progress</a:t>
            </a:r>
          </a:p>
        </p:txBody>
      </p:sp>
    </p:spTree>
    <p:extLst>
      <p:ext uri="{BB962C8B-B14F-4D97-AF65-F5344CB8AC3E}">
        <p14:creationId xmlns:p14="http://schemas.microsoft.com/office/powerpoint/2010/main" xmlns="" val="358733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8687" y="-201515"/>
            <a:ext cx="9412687" cy="7059515"/>
          </a:xfrm>
          <a:prstGeom prst="rect">
            <a:avLst/>
          </a:prstGeom>
        </p:spPr>
      </p:pic>
      <p:sp>
        <p:nvSpPr>
          <p:cNvPr id="4" name="Text Placeholder 2">
            <a:extLst>
              <a:ext uri="{FF2B5EF4-FFF2-40B4-BE49-F238E27FC236}">
                <a16:creationId xmlns:a16="http://schemas.microsoft.com/office/drawing/2014/main" xmlns="" id="{43CD9F19-A232-47C3-81E3-C033D2AE5241}"/>
              </a:ext>
            </a:extLst>
          </p:cNvPr>
          <p:cNvSpPr txBox="1">
            <a:spLocks/>
          </p:cNvSpPr>
          <p:nvPr/>
        </p:nvSpPr>
        <p:spPr>
          <a:xfrm>
            <a:off x="-325214" y="394444"/>
            <a:ext cx="3677159" cy="5513295"/>
          </a:xfrm>
          <a:custGeom>
            <a:avLst/>
            <a:gdLst>
              <a:gd name="connsiteX0" fmla="*/ 0 w 1847850"/>
              <a:gd name="connsiteY0" fmla="*/ 0 h 1819274"/>
              <a:gd name="connsiteX1" fmla="*/ 1847850 w 1847850"/>
              <a:gd name="connsiteY1" fmla="*/ 0 h 1819274"/>
              <a:gd name="connsiteX2" fmla="*/ 1847850 w 1847850"/>
              <a:gd name="connsiteY2" fmla="*/ 1819274 h 1819274"/>
              <a:gd name="connsiteX3" fmla="*/ 0 w 1847850"/>
              <a:gd name="connsiteY3" fmla="*/ 1819274 h 1819274"/>
              <a:gd name="connsiteX4" fmla="*/ 0 w 1847850"/>
              <a:gd name="connsiteY4" fmla="*/ 0 h 1819274"/>
              <a:gd name="connsiteX0" fmla="*/ 0 w 1847850"/>
              <a:gd name="connsiteY0" fmla="*/ 0 h 1819274"/>
              <a:gd name="connsiteX1" fmla="*/ 1847850 w 1847850"/>
              <a:gd name="connsiteY1" fmla="*/ 0 h 1819274"/>
              <a:gd name="connsiteX2" fmla="*/ 1847850 w 1847850"/>
              <a:gd name="connsiteY2" fmla="*/ 1819274 h 1819274"/>
              <a:gd name="connsiteX3" fmla="*/ 647700 w 1847850"/>
              <a:gd name="connsiteY3" fmla="*/ 1809749 h 1819274"/>
              <a:gd name="connsiteX4" fmla="*/ 0 w 1847850"/>
              <a:gd name="connsiteY4" fmla="*/ 0 h 1819274"/>
              <a:gd name="connsiteX0" fmla="*/ 0 w 1977849"/>
              <a:gd name="connsiteY0" fmla="*/ 0 h 1819274"/>
              <a:gd name="connsiteX1" fmla="*/ 1977849 w 1977849"/>
              <a:gd name="connsiteY1" fmla="*/ 0 h 1819274"/>
              <a:gd name="connsiteX2" fmla="*/ 1977849 w 1977849"/>
              <a:gd name="connsiteY2" fmla="*/ 1819274 h 1819274"/>
              <a:gd name="connsiteX3" fmla="*/ 777699 w 1977849"/>
              <a:gd name="connsiteY3" fmla="*/ 1809749 h 1819274"/>
              <a:gd name="connsiteX4" fmla="*/ 0 w 1977849"/>
              <a:gd name="connsiteY4" fmla="*/ 0 h 1819274"/>
              <a:gd name="connsiteX0" fmla="*/ 0 w 1977849"/>
              <a:gd name="connsiteY0" fmla="*/ 0 h 1829290"/>
              <a:gd name="connsiteX1" fmla="*/ 1977849 w 1977849"/>
              <a:gd name="connsiteY1" fmla="*/ 0 h 1829290"/>
              <a:gd name="connsiteX2" fmla="*/ 1977849 w 1977849"/>
              <a:gd name="connsiteY2" fmla="*/ 1819274 h 1829290"/>
              <a:gd name="connsiteX3" fmla="*/ 769 w 1977849"/>
              <a:gd name="connsiteY3" fmla="*/ 1829290 h 1829290"/>
              <a:gd name="connsiteX4" fmla="*/ 0 w 1977849"/>
              <a:gd name="connsiteY4" fmla="*/ 0 h 182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49" h="1829290">
                <a:moveTo>
                  <a:pt x="0" y="0"/>
                </a:moveTo>
                <a:lnTo>
                  <a:pt x="1977849" y="0"/>
                </a:lnTo>
                <a:lnTo>
                  <a:pt x="1977849" y="1819274"/>
                </a:lnTo>
                <a:lnTo>
                  <a:pt x="769" y="1829290"/>
                </a:lnTo>
                <a:cubicBezTo>
                  <a:pt x="513" y="1219527"/>
                  <a:pt x="256" y="609763"/>
                  <a:pt x="0" y="0"/>
                </a:cubicBezTo>
                <a:close/>
              </a:path>
            </a:pathLst>
          </a:custGeom>
          <a:noFill/>
          <a:ln>
            <a:noFill/>
          </a:ln>
        </p:spPr>
        <p:txBody>
          <a:bodyPr vert="horz" lIns="684000" tIns="45720" rIns="39600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400"/>
              </a:spcBef>
              <a:buNone/>
            </a:pPr>
            <a:r>
              <a:rPr lang="en-IE" sz="3000" b="1" dirty="0">
                <a:solidFill>
                  <a:schemeClr val="bg1"/>
                </a:solidFill>
              </a:rPr>
              <a:t>Town Centre</a:t>
            </a:r>
          </a:p>
          <a:p>
            <a:pPr marL="0" indent="0">
              <a:spcBef>
                <a:spcPts val="1400"/>
              </a:spcBef>
              <a:buNone/>
            </a:pPr>
            <a:r>
              <a:rPr lang="en-IE" sz="3000" b="1" dirty="0">
                <a:solidFill>
                  <a:schemeClr val="bg1"/>
                </a:solidFill>
              </a:rPr>
              <a:t>Urban Structure &amp; Public Realm</a:t>
            </a:r>
          </a:p>
          <a:p>
            <a:pPr marL="0" indent="0">
              <a:spcBef>
                <a:spcPts val="1400"/>
              </a:spcBef>
              <a:buNone/>
            </a:pPr>
            <a:r>
              <a:rPr lang="en-IE" sz="3000" b="1" dirty="0">
                <a:solidFill>
                  <a:schemeClr val="bg1"/>
                </a:solidFill>
              </a:rPr>
              <a:t>Connecting Peripheral Economic Arc</a:t>
            </a:r>
          </a:p>
          <a:p>
            <a:pPr marL="0" indent="0">
              <a:spcBef>
                <a:spcPts val="1400"/>
              </a:spcBef>
              <a:buNone/>
            </a:pPr>
            <a:r>
              <a:rPr lang="en-IE" sz="3000" b="1" dirty="0">
                <a:solidFill>
                  <a:schemeClr val="bg1"/>
                </a:solidFill>
              </a:rPr>
              <a:t>Movement</a:t>
            </a:r>
          </a:p>
          <a:p>
            <a:pPr marL="0" indent="0">
              <a:spcBef>
                <a:spcPts val="1400"/>
              </a:spcBef>
              <a:buNone/>
            </a:pPr>
            <a:r>
              <a:rPr lang="en-IE" sz="3000" b="1" dirty="0">
                <a:solidFill>
                  <a:schemeClr val="bg1"/>
                </a:solidFill>
              </a:rPr>
              <a:t>Connecting          to Hinterland</a:t>
            </a:r>
          </a:p>
          <a:p>
            <a:pPr marL="0" indent="0">
              <a:spcBef>
                <a:spcPts val="1400"/>
              </a:spcBef>
              <a:buNone/>
            </a:pPr>
            <a:r>
              <a:rPr lang="en-IE" sz="3000" b="1" dirty="0">
                <a:solidFill>
                  <a:schemeClr val="bg1"/>
                </a:solidFill>
              </a:rPr>
              <a:t>Collaboration</a:t>
            </a:r>
          </a:p>
          <a:p>
            <a:pPr marL="0" indent="0">
              <a:spcBef>
                <a:spcPts val="1400"/>
              </a:spcBef>
              <a:buNone/>
            </a:pPr>
            <a:r>
              <a:rPr lang="en-IE" sz="3000" b="1" dirty="0">
                <a:solidFill>
                  <a:schemeClr val="bg1"/>
                </a:solidFill>
              </a:rPr>
              <a:t>Implementation</a:t>
            </a:r>
          </a:p>
          <a:p>
            <a:pPr marL="0" indent="0">
              <a:spcBef>
                <a:spcPts val="1800"/>
              </a:spcBef>
              <a:buNone/>
            </a:pPr>
            <a:endParaRPr lang="en-IE" sz="3200" b="1" dirty="0">
              <a:solidFill>
                <a:schemeClr val="bg1"/>
              </a:solidFill>
            </a:endParaRPr>
          </a:p>
        </p:txBody>
      </p:sp>
      <p:cxnSp>
        <p:nvCxnSpPr>
          <p:cNvPr id="7" name="Straight Connector 6">
            <a:extLst>
              <a:ext uri="{FF2B5EF4-FFF2-40B4-BE49-F238E27FC236}">
                <a16:creationId xmlns:a16="http://schemas.microsoft.com/office/drawing/2014/main" xmlns="" id="{0B8D2DEA-5C7A-432C-A90D-BFC8220F119B}"/>
              </a:ext>
            </a:extLst>
          </p:cNvPr>
          <p:cNvCxnSpPr>
            <a:cxnSpLocks/>
          </p:cNvCxnSpPr>
          <p:nvPr/>
        </p:nvCxnSpPr>
        <p:spPr>
          <a:xfrm>
            <a:off x="2514492" y="606111"/>
            <a:ext cx="3063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2BAC256-CACF-4CFF-828D-1D181F6637FB}"/>
              </a:ext>
            </a:extLst>
          </p:cNvPr>
          <p:cNvCxnSpPr>
            <a:cxnSpLocks/>
          </p:cNvCxnSpPr>
          <p:nvPr/>
        </p:nvCxnSpPr>
        <p:spPr>
          <a:xfrm>
            <a:off x="5577932" y="606111"/>
            <a:ext cx="13555" cy="36229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4F7CE0E-C38A-4361-BF78-B93BE9F6E4F0}"/>
              </a:ext>
            </a:extLst>
          </p:cNvPr>
          <p:cNvCxnSpPr>
            <a:cxnSpLocks/>
          </p:cNvCxnSpPr>
          <p:nvPr/>
        </p:nvCxnSpPr>
        <p:spPr>
          <a:xfrm>
            <a:off x="3085245" y="1249581"/>
            <a:ext cx="21370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CAAA494-A3E3-4DB3-B468-3F0B6E758222}"/>
              </a:ext>
            </a:extLst>
          </p:cNvPr>
          <p:cNvCxnSpPr>
            <a:cxnSpLocks/>
          </p:cNvCxnSpPr>
          <p:nvPr/>
        </p:nvCxnSpPr>
        <p:spPr>
          <a:xfrm>
            <a:off x="5222331" y="1249581"/>
            <a:ext cx="13555" cy="34081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393A2E3-93D6-4170-A45C-C3058DCA9EAA}"/>
              </a:ext>
            </a:extLst>
          </p:cNvPr>
          <p:cNvCxnSpPr>
            <a:cxnSpLocks/>
          </p:cNvCxnSpPr>
          <p:nvPr/>
        </p:nvCxnSpPr>
        <p:spPr>
          <a:xfrm>
            <a:off x="2287015" y="2248647"/>
            <a:ext cx="21370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7F96272-A4C3-4968-B1F5-08FD3C0B2D72}"/>
              </a:ext>
            </a:extLst>
          </p:cNvPr>
          <p:cNvCxnSpPr>
            <a:cxnSpLocks/>
          </p:cNvCxnSpPr>
          <p:nvPr/>
        </p:nvCxnSpPr>
        <p:spPr>
          <a:xfrm>
            <a:off x="4424101" y="2248647"/>
            <a:ext cx="13555" cy="392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54AA757-228A-4880-B85B-67068CCD3F50}"/>
              </a:ext>
            </a:extLst>
          </p:cNvPr>
          <p:cNvCxnSpPr>
            <a:cxnSpLocks/>
          </p:cNvCxnSpPr>
          <p:nvPr/>
        </p:nvCxnSpPr>
        <p:spPr>
          <a:xfrm>
            <a:off x="2170845" y="3613956"/>
            <a:ext cx="24717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8BBC9051-34E9-4ACF-BBB8-F62C5FA0BC25}"/>
              </a:ext>
            </a:extLst>
          </p:cNvPr>
          <p:cNvCxnSpPr>
            <a:cxnSpLocks/>
          </p:cNvCxnSpPr>
          <p:nvPr/>
        </p:nvCxnSpPr>
        <p:spPr>
          <a:xfrm>
            <a:off x="4642551" y="3613956"/>
            <a:ext cx="13555" cy="14257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E2EBF1A8-F829-4102-A28E-87BD03E59668}"/>
              </a:ext>
            </a:extLst>
          </p:cNvPr>
          <p:cNvCxnSpPr>
            <a:cxnSpLocks/>
          </p:cNvCxnSpPr>
          <p:nvPr/>
        </p:nvCxnSpPr>
        <p:spPr>
          <a:xfrm>
            <a:off x="2287015" y="4242140"/>
            <a:ext cx="21370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FDF9145-02AD-440E-802D-519618A31E79}"/>
              </a:ext>
            </a:extLst>
          </p:cNvPr>
          <p:cNvCxnSpPr>
            <a:cxnSpLocks/>
          </p:cNvCxnSpPr>
          <p:nvPr/>
        </p:nvCxnSpPr>
        <p:spPr>
          <a:xfrm>
            <a:off x="4424101" y="4242140"/>
            <a:ext cx="13555" cy="21402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72183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9324528" cy="7056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p:cNvSpPr txBox="1">
            <a:spLocks/>
          </p:cNvSpPr>
          <p:nvPr/>
        </p:nvSpPr>
        <p:spPr>
          <a:xfrm>
            <a:off x="337353" y="692696"/>
            <a:ext cx="8229600" cy="564949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87" name="Rectangle 15"/>
          <p:cNvSpPr>
            <a:spLocks noChangeArrowheads="1"/>
          </p:cNvSpPr>
          <p:nvPr/>
        </p:nvSpPr>
        <p:spPr bwMode="auto">
          <a:xfrm>
            <a:off x="0" y="-169277"/>
            <a:ext cx="18473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4"/>
          <p:cNvSpPr/>
          <p:nvPr/>
        </p:nvSpPr>
        <p:spPr>
          <a:xfrm>
            <a:off x="1283801" y="1607096"/>
            <a:ext cx="6336704" cy="3168352"/>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libri" panose="020F0502020204030204"/>
                <a:ea typeface="+mn-ea"/>
                <a:cs typeface="+mn-cs"/>
              </a:rPr>
              <a:t>Thank you</a:t>
            </a:r>
          </a:p>
          <a:p>
            <a:pPr marL="0" marR="0" lvl="0" indent="0" algn="ctr" defTabSz="533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Calibri" panose="020F0502020204030204"/>
              </a:rPr>
              <a:t>Naas Planning Advisory Group</a:t>
            </a:r>
          </a:p>
          <a:p>
            <a:pPr marL="0" marR="0" lvl="0" indent="0" algn="ctr" defTabSz="533400" rtl="0" eaLnBrk="1" fontAlgn="auto" latinLnBrk="0" hangingPunct="1">
              <a:lnSpc>
                <a:spcPct val="100000"/>
              </a:lnSpc>
              <a:spcBef>
                <a:spcPct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533400" rtl="0" eaLnBrk="1" fontAlgn="auto" latinLnBrk="0" hangingPunct="1">
              <a:lnSpc>
                <a:spcPct val="10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rgbClr val="DAF977"/>
              </a:solidFill>
              <a:effectLst/>
              <a:uLnTx/>
              <a:uFillTx/>
              <a:latin typeface="Calibri" panose="020F0502020204030204"/>
              <a:ea typeface="+mn-ea"/>
              <a:cs typeface="+mn-cs"/>
            </a:endParaRPr>
          </a:p>
          <a:p>
            <a:pPr marL="0" marR="0" lvl="0" indent="0" algn="ctr" defTabSz="533400" rtl="0" eaLnBrk="1" fontAlgn="auto" latinLnBrk="0" hangingPunct="1">
              <a:lnSpc>
                <a:spcPct val="100000"/>
              </a:lnSpc>
              <a:spcBef>
                <a:spcPct val="0"/>
              </a:spcBef>
              <a:spcAft>
                <a:spcPct val="35000"/>
              </a:spcAft>
              <a:buClrTx/>
              <a:buSzTx/>
              <a:buFontTx/>
              <a:buNone/>
              <a:tabLst/>
              <a:defRPr/>
            </a:pPr>
            <a:r>
              <a:rPr kumimoji="0" lang="en-US" sz="5500" b="0" i="0" u="none" strike="noStrike" kern="1200" cap="none" spc="0" normalizeH="0" baseline="0" noProof="0" dirty="0">
                <a:ln>
                  <a:noFill/>
                </a:ln>
                <a:solidFill>
                  <a:prstClr val="black"/>
                </a:solidFill>
                <a:effectLst/>
                <a:uLnTx/>
                <a:uFillTx/>
                <a:latin typeface="Calibri" panose="020F0502020204030204"/>
                <a:ea typeface="+mn-ea"/>
                <a:cs typeface="+mn-cs"/>
              </a:rPr>
              <a:t>NAs</a:t>
            </a:r>
          </a:p>
        </p:txBody>
      </p:sp>
    </p:spTree>
    <p:extLst>
      <p:ext uri="{BB962C8B-B14F-4D97-AF65-F5344CB8AC3E}">
        <p14:creationId xmlns:p14="http://schemas.microsoft.com/office/powerpoint/2010/main" xmlns="" val="2646242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ABFA06E-2CD6-4A29-872F-39A5ECA065CD}"/>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78973" y="0"/>
            <a:ext cx="12253099" cy="6858000"/>
          </a:xfrm>
          <a:prstGeom prst="rect">
            <a:avLst/>
          </a:prstGeom>
        </p:spPr>
      </p:pic>
      <p:sp>
        <p:nvSpPr>
          <p:cNvPr id="25" name="Rectangle 24">
            <a:extLst>
              <a:ext uri="{FF2B5EF4-FFF2-40B4-BE49-F238E27FC236}">
                <a16:creationId xmlns:a16="http://schemas.microsoft.com/office/drawing/2014/main" xmlns="" id="{2D39F2F6-349A-47A3-BDB6-12151DC50D04}"/>
              </a:ext>
            </a:extLst>
          </p:cNvPr>
          <p:cNvSpPr/>
          <p:nvPr/>
        </p:nvSpPr>
        <p:spPr>
          <a:xfrm>
            <a:off x="7500129" y="5409463"/>
            <a:ext cx="1341299" cy="128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xmlns="" id="{8AB30FBC-6457-4058-96A1-35BA719CC741}"/>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7498715" y="2067043"/>
            <a:ext cx="1496296" cy="708247"/>
          </a:xfrm>
          <a:prstGeom prst="rect">
            <a:avLst/>
          </a:prstGeom>
        </p:spPr>
      </p:pic>
      <p:pic>
        <p:nvPicPr>
          <p:cNvPr id="8" name="Picture 7">
            <a:extLst>
              <a:ext uri="{FF2B5EF4-FFF2-40B4-BE49-F238E27FC236}">
                <a16:creationId xmlns:a16="http://schemas.microsoft.com/office/drawing/2014/main" xmlns="" id="{F51D175F-D203-464A-B419-8BA19C1A32AA}"/>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7527984" y="3521379"/>
            <a:ext cx="1341299" cy="881287"/>
          </a:xfrm>
          <a:prstGeom prst="rect">
            <a:avLst/>
          </a:prstGeom>
        </p:spPr>
      </p:pic>
      <p:pic>
        <p:nvPicPr>
          <p:cNvPr id="9" name="Picture 8">
            <a:extLst>
              <a:ext uri="{FF2B5EF4-FFF2-40B4-BE49-F238E27FC236}">
                <a16:creationId xmlns:a16="http://schemas.microsoft.com/office/drawing/2014/main" xmlns="" id="{0D1C3944-C7FD-4DED-B58D-F4CC549CDB9B}"/>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7657901" y="5480826"/>
            <a:ext cx="1022928" cy="1036690"/>
          </a:xfrm>
          <a:prstGeom prst="rect">
            <a:avLst/>
          </a:prstGeom>
        </p:spPr>
      </p:pic>
      <p:pic>
        <p:nvPicPr>
          <p:cNvPr id="14" name="Picture 13">
            <a:extLst>
              <a:ext uri="{FF2B5EF4-FFF2-40B4-BE49-F238E27FC236}">
                <a16:creationId xmlns:a16="http://schemas.microsoft.com/office/drawing/2014/main" xmlns="" id="{063404CF-DC2A-4334-B360-FC84216107C9}"/>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3203546" y="5761736"/>
            <a:ext cx="1685954" cy="946766"/>
          </a:xfrm>
          <a:prstGeom prst="rect">
            <a:avLst/>
          </a:prstGeom>
        </p:spPr>
      </p:pic>
      <p:pic>
        <p:nvPicPr>
          <p:cNvPr id="16" name="Picture 15">
            <a:extLst>
              <a:ext uri="{FF2B5EF4-FFF2-40B4-BE49-F238E27FC236}">
                <a16:creationId xmlns:a16="http://schemas.microsoft.com/office/drawing/2014/main" xmlns="" id="{00F0C219-22DE-44FD-AD3E-BCF99D8402AF}"/>
              </a:ext>
            </a:extLst>
          </p:cNvPr>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5222846" y="5761736"/>
            <a:ext cx="1577942" cy="946766"/>
          </a:xfrm>
          <a:prstGeom prst="rect">
            <a:avLst/>
          </a:prstGeom>
        </p:spPr>
      </p:pic>
      <p:pic>
        <p:nvPicPr>
          <p:cNvPr id="18" name="Content Placeholder 17">
            <a:extLst>
              <a:ext uri="{FF2B5EF4-FFF2-40B4-BE49-F238E27FC236}">
                <a16:creationId xmlns:a16="http://schemas.microsoft.com/office/drawing/2014/main" xmlns="" id="{8C5C9394-48A3-4393-85E4-BCEA4662E9C7}"/>
              </a:ext>
            </a:extLst>
          </p:cNvPr>
          <p:cNvPicPr>
            <a:picLocks noGrp="1" noChangeAspect="1"/>
          </p:cNvPicPr>
          <p:nvPr>
            <p:ph idx="1"/>
          </p:nvPr>
        </p:nvPicPr>
        <p:blipFill>
          <a:blip r:embed="rId9" cstate="screen">
            <a:extLst>
              <a:ext uri="{28A0092B-C50C-407E-A947-70E740481C1C}">
                <a14:useLocalDpi xmlns:a14="http://schemas.microsoft.com/office/drawing/2010/main" xmlns=""/>
              </a:ext>
            </a:extLst>
          </a:blip>
          <a:stretch>
            <a:fillRect/>
          </a:stretch>
        </p:blipFill>
        <p:spPr>
          <a:xfrm>
            <a:off x="7498715" y="404768"/>
            <a:ext cx="1399838" cy="923082"/>
          </a:xfrm>
          <a:prstGeom prst="rect">
            <a:avLst/>
          </a:prstGeom>
        </p:spPr>
      </p:pic>
      <p:sp>
        <p:nvSpPr>
          <p:cNvPr id="28" name="Rectangle 27">
            <a:extLst>
              <a:ext uri="{FF2B5EF4-FFF2-40B4-BE49-F238E27FC236}">
                <a16:creationId xmlns:a16="http://schemas.microsoft.com/office/drawing/2014/main" xmlns="" id="{1A8AD420-F16F-48F8-A8D5-6BD19FAE72BB}"/>
              </a:ext>
            </a:extLst>
          </p:cNvPr>
          <p:cNvSpPr/>
          <p:nvPr/>
        </p:nvSpPr>
        <p:spPr>
          <a:xfrm>
            <a:off x="-478973" y="-359229"/>
            <a:ext cx="3521919" cy="8044543"/>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Text Placeholder 2">
            <a:extLst>
              <a:ext uri="{FF2B5EF4-FFF2-40B4-BE49-F238E27FC236}">
                <a16:creationId xmlns:a16="http://schemas.microsoft.com/office/drawing/2014/main" xmlns="" id="{A27AF7BF-C311-4E3D-A556-85ACD70EE4DD}"/>
              </a:ext>
            </a:extLst>
          </p:cNvPr>
          <p:cNvSpPr txBox="1">
            <a:spLocks/>
          </p:cNvSpPr>
          <p:nvPr/>
        </p:nvSpPr>
        <p:spPr>
          <a:xfrm>
            <a:off x="440062" y="506401"/>
            <a:ext cx="2277738" cy="5176736"/>
          </a:xfrm>
          <a:prstGeom prst="rect">
            <a:avLst/>
          </a:prstGeom>
          <a:no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IE" sz="3600" b="1" dirty="0">
                <a:solidFill>
                  <a:schemeClr val="bg1"/>
                </a:solidFill>
              </a:rPr>
              <a:t>Strategic location </a:t>
            </a:r>
          </a:p>
          <a:p>
            <a:pPr marL="0" indent="0">
              <a:spcBef>
                <a:spcPts val="1800"/>
              </a:spcBef>
              <a:buNone/>
            </a:pPr>
            <a:r>
              <a:rPr lang="en-IE" sz="3600" b="1" dirty="0">
                <a:solidFill>
                  <a:schemeClr val="bg1"/>
                </a:solidFill>
              </a:rPr>
              <a:t>Exciting Hinterland </a:t>
            </a:r>
          </a:p>
          <a:p>
            <a:pPr marL="0" indent="0">
              <a:spcBef>
                <a:spcPts val="1800"/>
              </a:spcBef>
              <a:buNone/>
            </a:pPr>
            <a:r>
              <a:rPr lang="en-IE" sz="3600" b="1" dirty="0">
                <a:solidFill>
                  <a:schemeClr val="bg1"/>
                </a:solidFill>
              </a:rPr>
              <a:t>Motorway &amp; rail</a:t>
            </a:r>
          </a:p>
          <a:p>
            <a:pPr marL="0" indent="0">
              <a:spcBef>
                <a:spcPts val="1800"/>
              </a:spcBef>
              <a:buNone/>
            </a:pPr>
            <a:r>
              <a:rPr lang="en-IE" sz="3600" b="1" dirty="0">
                <a:solidFill>
                  <a:schemeClr val="bg1"/>
                </a:solidFill>
              </a:rPr>
              <a:t>Canal </a:t>
            </a:r>
          </a:p>
          <a:p>
            <a:pPr marL="0" indent="0">
              <a:spcBef>
                <a:spcPts val="1800"/>
              </a:spcBef>
              <a:buNone/>
            </a:pPr>
            <a:r>
              <a:rPr lang="en-IE" sz="3600" b="1" dirty="0">
                <a:solidFill>
                  <a:schemeClr val="bg1"/>
                </a:solidFill>
              </a:rPr>
              <a:t>Spine of main street </a:t>
            </a:r>
          </a:p>
          <a:p>
            <a:pPr lvl="0"/>
            <a:endParaRPr lang="en-IE" sz="2800" dirty="0">
              <a:solidFill>
                <a:srgbClr val="FFFF00"/>
              </a:solidFill>
            </a:endParaRPr>
          </a:p>
          <a:p>
            <a:pPr lvl="0"/>
            <a:endParaRPr lang="en-IE" sz="2800" dirty="0">
              <a:solidFill>
                <a:schemeClr val="bg1"/>
              </a:solidFill>
            </a:endParaRPr>
          </a:p>
          <a:p>
            <a:pPr lvl="0"/>
            <a:endParaRPr lang="en-IE" sz="2800" dirty="0">
              <a:solidFill>
                <a:schemeClr val="bg1"/>
              </a:solidFill>
            </a:endParaRPr>
          </a:p>
        </p:txBody>
      </p:sp>
      <p:sp>
        <p:nvSpPr>
          <p:cNvPr id="2" name="Oval 1">
            <a:extLst>
              <a:ext uri="{FF2B5EF4-FFF2-40B4-BE49-F238E27FC236}">
                <a16:creationId xmlns:a16="http://schemas.microsoft.com/office/drawing/2014/main" xmlns="" id="{0E41C985-64D0-40F0-9029-E9A95FFFE17B}"/>
              </a:ext>
            </a:extLst>
          </p:cNvPr>
          <p:cNvSpPr/>
          <p:nvPr/>
        </p:nvSpPr>
        <p:spPr>
          <a:xfrm>
            <a:off x="3500483" y="3962022"/>
            <a:ext cx="1339476" cy="1371600"/>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xmlns="" val="10351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880832-B9A1-45B8-84E1-8970D42D92C7}"/>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299632" y="-246894"/>
            <a:ext cx="10443632" cy="7832724"/>
          </a:xfrm>
          <a:prstGeom prst="rect">
            <a:avLst/>
          </a:prstGeom>
        </p:spPr>
      </p:pic>
      <p:sp>
        <p:nvSpPr>
          <p:cNvPr id="4" name="Text Placeholder 2">
            <a:extLst>
              <a:ext uri="{FF2B5EF4-FFF2-40B4-BE49-F238E27FC236}">
                <a16:creationId xmlns:a16="http://schemas.microsoft.com/office/drawing/2014/main" xmlns="" id="{50104488-4376-4751-9A8B-BEC8CA636378}"/>
              </a:ext>
            </a:extLst>
          </p:cNvPr>
          <p:cNvSpPr txBox="1">
            <a:spLocks/>
          </p:cNvSpPr>
          <p:nvPr/>
        </p:nvSpPr>
        <p:spPr>
          <a:xfrm>
            <a:off x="876956" y="168842"/>
            <a:ext cx="4247473" cy="656152"/>
          </a:xfrm>
          <a:prstGeom prst="rect">
            <a:avLst/>
          </a:prstGeom>
          <a:solidFill>
            <a:srgbClr val="7030A0">
              <a:alpha val="75000"/>
            </a:srgbClr>
          </a:solidFill>
          <a:ln>
            <a:no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IE" sz="3600" b="1" dirty="0">
                <a:solidFill>
                  <a:schemeClr val="bg1"/>
                </a:solidFill>
              </a:rPr>
              <a:t>Role as county town</a:t>
            </a:r>
            <a:r>
              <a:rPr lang="en-IE" sz="3000" b="1" dirty="0">
                <a:solidFill>
                  <a:schemeClr val="bg1"/>
                </a:solidFill>
              </a:rPr>
              <a:t>?</a:t>
            </a:r>
          </a:p>
        </p:txBody>
      </p:sp>
      <p:sp>
        <p:nvSpPr>
          <p:cNvPr id="7" name="Text Placeholder 2">
            <a:extLst>
              <a:ext uri="{FF2B5EF4-FFF2-40B4-BE49-F238E27FC236}">
                <a16:creationId xmlns:a16="http://schemas.microsoft.com/office/drawing/2014/main" xmlns="" id="{7BA6FD9C-2773-4E49-B70E-802602B26320}"/>
              </a:ext>
            </a:extLst>
          </p:cNvPr>
          <p:cNvSpPr txBox="1">
            <a:spLocks/>
          </p:cNvSpPr>
          <p:nvPr/>
        </p:nvSpPr>
        <p:spPr>
          <a:xfrm>
            <a:off x="3597894" y="3669468"/>
            <a:ext cx="3157887" cy="929937"/>
          </a:xfrm>
          <a:prstGeom prst="rect">
            <a:avLst/>
          </a:prstGeom>
          <a:solidFill>
            <a:schemeClr val="tx1">
              <a:alpha val="13000"/>
            </a:schemeClr>
          </a:solidFill>
          <a:ln>
            <a:noFill/>
          </a:ln>
        </p:spPr>
        <p:txBody>
          <a:bodyPr vert="horz" lIns="91440" tIns="45720" rIns="91440" bIns="45720" rtlCol="0">
            <a:noAutofit/>
          </a:bodyPr>
          <a:lstStyle>
            <a:defPPr>
              <a:defRPr lang="en-US"/>
            </a:defPPr>
            <a:lvl1pPr indent="0" defTabSz="685800">
              <a:lnSpc>
                <a:spcPct val="90000"/>
              </a:lnSpc>
              <a:spcBef>
                <a:spcPts val="1800"/>
              </a:spcBef>
              <a:buFont typeface="Arial" panose="020B0604020202020204" pitchFamily="34" charset="0"/>
              <a:buNone/>
              <a:defRPr sz="3000" b="1">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Underperforming town centre</a:t>
            </a:r>
          </a:p>
        </p:txBody>
      </p:sp>
      <p:sp>
        <p:nvSpPr>
          <p:cNvPr id="8" name="Text Placeholder 2">
            <a:extLst>
              <a:ext uri="{FF2B5EF4-FFF2-40B4-BE49-F238E27FC236}">
                <a16:creationId xmlns:a16="http://schemas.microsoft.com/office/drawing/2014/main" xmlns="" id="{EE5D7287-3F32-4EF1-B757-088A05DD84AB}"/>
              </a:ext>
            </a:extLst>
          </p:cNvPr>
          <p:cNvSpPr txBox="1">
            <a:spLocks/>
          </p:cNvSpPr>
          <p:nvPr/>
        </p:nvSpPr>
        <p:spPr>
          <a:xfrm>
            <a:off x="347531" y="1647743"/>
            <a:ext cx="4646670" cy="542824"/>
          </a:xfrm>
          <a:prstGeom prst="rect">
            <a:avLst/>
          </a:prstGeom>
          <a:solidFill>
            <a:schemeClr val="tx1">
              <a:alpha val="25000"/>
            </a:schemeClr>
          </a:solidFill>
          <a:ln>
            <a:noFill/>
          </a:ln>
        </p:spPr>
        <p:txBody>
          <a:bodyPr vert="horz" lIns="91440" tIns="45720" rIns="91440" bIns="45720" rtlCol="0">
            <a:noAutofit/>
          </a:bodyPr>
          <a:lstStyle>
            <a:defPPr>
              <a:defRPr lang="en-US"/>
            </a:defPPr>
            <a:lvl1pPr indent="0" defTabSz="685800">
              <a:lnSpc>
                <a:spcPct val="90000"/>
              </a:lnSpc>
              <a:spcBef>
                <a:spcPts val="1800"/>
              </a:spcBef>
              <a:buFont typeface="Arial" panose="020B0604020202020204" pitchFamily="34" charset="0"/>
              <a:buNone/>
              <a:defRPr sz="3000" b="1">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Strong economic periphery</a:t>
            </a:r>
          </a:p>
        </p:txBody>
      </p:sp>
      <p:sp>
        <p:nvSpPr>
          <p:cNvPr id="9" name="Text Placeholder 2">
            <a:extLst>
              <a:ext uri="{FF2B5EF4-FFF2-40B4-BE49-F238E27FC236}">
                <a16:creationId xmlns:a16="http://schemas.microsoft.com/office/drawing/2014/main" xmlns="" id="{D5674D06-8538-4A5B-95FE-6BEF885F669D}"/>
              </a:ext>
            </a:extLst>
          </p:cNvPr>
          <p:cNvSpPr txBox="1">
            <a:spLocks/>
          </p:cNvSpPr>
          <p:nvPr/>
        </p:nvSpPr>
        <p:spPr>
          <a:xfrm>
            <a:off x="6414265" y="4599405"/>
            <a:ext cx="2145535" cy="1359440"/>
          </a:xfrm>
          <a:prstGeom prst="rect">
            <a:avLst/>
          </a:prstGeom>
          <a:solidFill>
            <a:schemeClr val="tx1">
              <a:alpha val="13000"/>
            </a:schemeClr>
          </a:solidFill>
          <a:ln>
            <a:no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IE" sz="3000" b="1" dirty="0">
                <a:solidFill>
                  <a:schemeClr val="bg1"/>
                </a:solidFill>
              </a:rPr>
              <a:t>Fragmented urban structure</a:t>
            </a:r>
          </a:p>
        </p:txBody>
      </p:sp>
      <p:sp>
        <p:nvSpPr>
          <p:cNvPr id="10" name="Text Placeholder 2">
            <a:extLst>
              <a:ext uri="{FF2B5EF4-FFF2-40B4-BE49-F238E27FC236}">
                <a16:creationId xmlns:a16="http://schemas.microsoft.com/office/drawing/2014/main" xmlns="" id="{40A21FDE-4F32-4A6A-9BBD-55F5465C5730}"/>
              </a:ext>
            </a:extLst>
          </p:cNvPr>
          <p:cNvSpPr txBox="1">
            <a:spLocks/>
          </p:cNvSpPr>
          <p:nvPr/>
        </p:nvSpPr>
        <p:spPr>
          <a:xfrm>
            <a:off x="2112434" y="4855014"/>
            <a:ext cx="1962150" cy="1359440"/>
          </a:xfrm>
          <a:prstGeom prst="rect">
            <a:avLst/>
          </a:prstGeom>
          <a:solidFill>
            <a:schemeClr val="tx1">
              <a:alpha val="13000"/>
            </a:schemeClr>
          </a:solidFill>
          <a:ln>
            <a:no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IE" sz="3000" b="1" dirty="0">
                <a:solidFill>
                  <a:schemeClr val="bg1"/>
                </a:solidFill>
              </a:rPr>
              <a:t>Vehicle dominated Movement </a:t>
            </a:r>
          </a:p>
        </p:txBody>
      </p:sp>
      <p:sp>
        <p:nvSpPr>
          <p:cNvPr id="11" name="Text Placeholder 2">
            <a:extLst>
              <a:ext uri="{FF2B5EF4-FFF2-40B4-BE49-F238E27FC236}">
                <a16:creationId xmlns:a16="http://schemas.microsoft.com/office/drawing/2014/main" xmlns="" id="{92487251-9EF2-4A7B-B0F6-55702C6E737E}"/>
              </a:ext>
            </a:extLst>
          </p:cNvPr>
          <p:cNvSpPr txBox="1">
            <a:spLocks/>
          </p:cNvSpPr>
          <p:nvPr/>
        </p:nvSpPr>
        <p:spPr>
          <a:xfrm>
            <a:off x="287486" y="2547776"/>
            <a:ext cx="1634449" cy="1378609"/>
          </a:xfrm>
          <a:prstGeom prst="rect">
            <a:avLst/>
          </a:prstGeom>
          <a:solidFill>
            <a:schemeClr val="tx1">
              <a:alpha val="25000"/>
            </a:schemeClr>
          </a:solidFill>
          <a:ln>
            <a:noFill/>
          </a:ln>
        </p:spPr>
        <p:txBody>
          <a:bodyPr vert="horz" lIns="91440" tIns="45720" rIns="91440" bIns="45720" rtlCol="0">
            <a:noAutofit/>
          </a:bodyPr>
          <a:lstStyle>
            <a:defPPr>
              <a:defRPr lang="en-US"/>
            </a:defPPr>
            <a:lvl1pPr indent="0" defTabSz="685800">
              <a:lnSpc>
                <a:spcPct val="90000"/>
              </a:lnSpc>
              <a:spcBef>
                <a:spcPts val="1800"/>
              </a:spcBef>
              <a:buFont typeface="Arial" panose="020B0604020202020204" pitchFamily="34" charset="0"/>
              <a:buNone/>
              <a:defRPr sz="3000" b="1">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IE" dirty="0"/>
              <a:t>Housing estate town</a:t>
            </a:r>
          </a:p>
        </p:txBody>
      </p:sp>
      <p:sp>
        <p:nvSpPr>
          <p:cNvPr id="12" name="Text Placeholder 2">
            <a:extLst>
              <a:ext uri="{FF2B5EF4-FFF2-40B4-BE49-F238E27FC236}">
                <a16:creationId xmlns:a16="http://schemas.microsoft.com/office/drawing/2014/main" xmlns="" id="{7231A99B-D0E1-4981-8006-A1D988C0769A}"/>
              </a:ext>
            </a:extLst>
          </p:cNvPr>
          <p:cNvSpPr txBox="1">
            <a:spLocks/>
          </p:cNvSpPr>
          <p:nvPr/>
        </p:nvSpPr>
        <p:spPr>
          <a:xfrm>
            <a:off x="5248670" y="168843"/>
            <a:ext cx="2892030" cy="2561658"/>
          </a:xfrm>
          <a:prstGeom prst="rect">
            <a:avLst/>
          </a:prstGeom>
          <a:solidFill>
            <a:srgbClr val="7030A0">
              <a:alpha val="75000"/>
            </a:srgbClr>
          </a:solidFill>
          <a:ln>
            <a:no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800"/>
              </a:spcBef>
              <a:buNone/>
            </a:pPr>
            <a:r>
              <a:rPr lang="en-IE" sz="3000" b="1" dirty="0">
                <a:solidFill>
                  <a:schemeClr val="bg1"/>
                </a:solidFill>
              </a:rPr>
              <a:t>Leadership</a:t>
            </a:r>
          </a:p>
          <a:p>
            <a:pPr marL="0" indent="0">
              <a:spcBef>
                <a:spcPts val="800"/>
              </a:spcBef>
              <a:buNone/>
            </a:pPr>
            <a:r>
              <a:rPr lang="en-IE" sz="3000" b="1" dirty="0">
                <a:solidFill>
                  <a:schemeClr val="bg1"/>
                </a:solidFill>
              </a:rPr>
              <a:t>Assets/Platforms</a:t>
            </a:r>
          </a:p>
          <a:p>
            <a:pPr marL="0" indent="0">
              <a:spcBef>
                <a:spcPts val="800"/>
              </a:spcBef>
              <a:buNone/>
            </a:pPr>
            <a:r>
              <a:rPr lang="en-IE" sz="3000" b="1" dirty="0">
                <a:solidFill>
                  <a:schemeClr val="bg1"/>
                </a:solidFill>
              </a:rPr>
              <a:t>Infrastructure</a:t>
            </a:r>
          </a:p>
          <a:p>
            <a:pPr marL="0" indent="0">
              <a:spcBef>
                <a:spcPts val="800"/>
              </a:spcBef>
              <a:buNone/>
            </a:pPr>
            <a:r>
              <a:rPr lang="en-IE" sz="3000" b="1" dirty="0">
                <a:solidFill>
                  <a:schemeClr val="bg1"/>
                </a:solidFill>
              </a:rPr>
              <a:t>Projects</a:t>
            </a:r>
          </a:p>
          <a:p>
            <a:pPr marL="0" indent="0">
              <a:spcBef>
                <a:spcPts val="800"/>
              </a:spcBef>
              <a:buNone/>
            </a:pPr>
            <a:r>
              <a:rPr lang="en-IE" sz="3000" b="1" dirty="0">
                <a:solidFill>
                  <a:schemeClr val="bg1"/>
                </a:solidFill>
              </a:rPr>
              <a:t>Attitude </a:t>
            </a:r>
          </a:p>
        </p:txBody>
      </p:sp>
    </p:spTree>
    <p:extLst>
      <p:ext uri="{BB962C8B-B14F-4D97-AF65-F5344CB8AC3E}">
        <p14:creationId xmlns:p14="http://schemas.microsoft.com/office/powerpoint/2010/main" xmlns="" val="1182299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5780</TotalTime>
  <Words>3049</Words>
  <Application>Microsoft Office PowerPoint</Application>
  <PresentationFormat>On-screen Show (4:3)</PresentationFormat>
  <Paragraphs>611</Paragraphs>
  <Slides>73</Slides>
  <Notes>69</Notes>
  <HiddenSlides>0</HiddenSlides>
  <MMClips>0</MMClips>
  <ScaleCrop>false</ScaleCrop>
  <HeadingPairs>
    <vt:vector size="6" baseType="variant">
      <vt:variant>
        <vt:lpstr>Theme</vt:lpstr>
      </vt:variant>
      <vt:variant>
        <vt:i4>3</vt:i4>
      </vt:variant>
      <vt:variant>
        <vt:lpstr>Embedded OLE Servers</vt:lpstr>
      </vt:variant>
      <vt:variant>
        <vt:i4>0</vt:i4>
      </vt:variant>
      <vt:variant>
        <vt:lpstr>Slide Titles</vt:lpstr>
      </vt:variant>
      <vt:variant>
        <vt:i4>73</vt:i4>
      </vt:variant>
    </vt:vector>
  </HeadingPairs>
  <TitlesOfParts>
    <vt:vector size="76" baseType="lpstr">
      <vt:lpstr>Office Theme</vt:lpstr>
      <vt:lpstr>2_Office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Naas 2018-2024 → 2040</vt:lpstr>
      <vt:lpstr>Slide 64</vt:lpstr>
      <vt:lpstr>2040 Vision</vt:lpstr>
      <vt:lpstr>2040 Continued</vt:lpstr>
      <vt:lpstr>To be put in place</vt:lpstr>
      <vt:lpstr>LAP 2018-2024</vt:lpstr>
      <vt:lpstr>Slide 69</vt:lpstr>
      <vt:lpstr>Slide 70</vt:lpstr>
      <vt:lpstr>Slide 71</vt:lpstr>
      <vt:lpstr>Slide 72</vt:lpstr>
      <vt:lpstr>Slide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Grey</dc:creator>
  <cp:lastModifiedBy>ilacey</cp:lastModifiedBy>
  <cp:revision>250</cp:revision>
  <dcterms:created xsi:type="dcterms:W3CDTF">2017-10-24T11:06:51Z</dcterms:created>
  <dcterms:modified xsi:type="dcterms:W3CDTF">2018-03-14T15:32:11Z</dcterms:modified>
</cp:coreProperties>
</file>